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7"/>
  </p:notesMasterIdLst>
  <p:handoutMasterIdLst>
    <p:handoutMasterId r:id="rId28"/>
  </p:handoutMasterIdLst>
  <p:sldIdLst>
    <p:sldId id="256" r:id="rId2"/>
    <p:sldId id="984" r:id="rId3"/>
    <p:sldId id="986" r:id="rId4"/>
    <p:sldId id="995" r:id="rId5"/>
    <p:sldId id="997" r:id="rId6"/>
    <p:sldId id="998" r:id="rId7"/>
    <p:sldId id="1006" r:id="rId8"/>
    <p:sldId id="988" r:id="rId9"/>
    <p:sldId id="1011" r:id="rId10"/>
    <p:sldId id="1013" r:id="rId11"/>
    <p:sldId id="1014" r:id="rId12"/>
    <p:sldId id="1015" r:id="rId13"/>
    <p:sldId id="1009" r:id="rId14"/>
    <p:sldId id="983" r:id="rId15"/>
    <p:sldId id="1012" r:id="rId16"/>
    <p:sldId id="1005" r:id="rId17"/>
    <p:sldId id="991" r:id="rId18"/>
    <p:sldId id="975" r:id="rId19"/>
    <p:sldId id="1010" r:id="rId20"/>
    <p:sldId id="1007" r:id="rId21"/>
    <p:sldId id="1001" r:id="rId22"/>
    <p:sldId id="992" r:id="rId23"/>
    <p:sldId id="976" r:id="rId24"/>
    <p:sldId id="981" r:id="rId25"/>
    <p:sldId id="982" r:id="rId26"/>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8F3D77-0F2F-4204-9C80-40853BE635E1}">
          <p14:sldIdLst>
            <p14:sldId id="256"/>
            <p14:sldId id="984"/>
            <p14:sldId id="986"/>
            <p14:sldId id="995"/>
            <p14:sldId id="997"/>
            <p14:sldId id="998"/>
            <p14:sldId id="1006"/>
            <p14:sldId id="988"/>
            <p14:sldId id="1011"/>
            <p14:sldId id="1013"/>
            <p14:sldId id="1014"/>
            <p14:sldId id="1015"/>
            <p14:sldId id="1009"/>
            <p14:sldId id="983"/>
            <p14:sldId id="1012"/>
            <p14:sldId id="1005"/>
            <p14:sldId id="991"/>
            <p14:sldId id="975"/>
            <p14:sldId id="1010"/>
            <p14:sldId id="1007"/>
            <p14:sldId id="1001"/>
          </p14:sldIdLst>
        </p14:section>
        <p14:section name="Backup" id="{1DF4177A-8C56-4B9D-94A9-670322EB40B9}">
          <p14:sldIdLst>
            <p14:sldId id="992"/>
            <p14:sldId id="976"/>
            <p14:sldId id="981"/>
            <p14:sldId id="9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62F22E-3B66-64A3-76C1-E315A38CA266}" name="Meeko Oishi" initials="MO" userId="S::oishi@unm.edu::b65b8a62-cc8f-41d9-aaea-87d26cb8515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B61"/>
    <a:srgbClr val="975208"/>
    <a:srgbClr val="FF8B00"/>
    <a:srgbClr val="FBE4D7"/>
    <a:srgbClr val="FFF7F3"/>
    <a:srgbClr val="86FF92"/>
    <a:srgbClr val="00DE7B"/>
    <a:srgbClr val="0C854A"/>
    <a:srgbClr val="0AA15A"/>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8" autoAdjust="0"/>
    <p:restoredTop sz="70318" autoAdjust="0"/>
  </p:normalViewPr>
  <p:slideViewPr>
    <p:cSldViewPr snapToGrid="0">
      <p:cViewPr varScale="1">
        <p:scale>
          <a:sx n="103" d="100"/>
          <a:sy n="103" d="100"/>
        </p:scale>
        <p:origin x="2000" y="17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0" d="100"/>
          <a:sy n="60" d="100"/>
        </p:scale>
        <p:origin x="326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1A7364-CDDA-8B76-2F5D-0AFA350728ED}"/>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AB970246-C3FE-0DC6-479D-3314A8DBE6AA}"/>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EA9BD13-69DE-4CDE-B7A4-2C9366CBBEE6}" type="datetimeFigureOut">
              <a:rPr lang="en-US" smtClean="0"/>
              <a:t>12/19/25</a:t>
            </a:fld>
            <a:endParaRPr lang="en-US"/>
          </a:p>
        </p:txBody>
      </p:sp>
      <p:sp>
        <p:nvSpPr>
          <p:cNvPr id="4" name="Footer Placeholder 3">
            <a:extLst>
              <a:ext uri="{FF2B5EF4-FFF2-40B4-BE49-F238E27FC236}">
                <a16:creationId xmlns:a16="http://schemas.microsoft.com/office/drawing/2014/main" id="{E416B9F1-04FE-D1E2-A73C-579E987244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2F432A2D-8E74-3B7A-7B3D-59DE9AEA9F9F}"/>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A470E8-BF34-461A-8137-E120A1A236D8}" type="slidenum">
              <a:rPr lang="en-US" smtClean="0"/>
              <a:t>‹#›</a:t>
            </a:fld>
            <a:endParaRPr lang="en-US"/>
          </a:p>
        </p:txBody>
      </p:sp>
    </p:spTree>
    <p:extLst>
      <p:ext uri="{BB962C8B-B14F-4D97-AF65-F5344CB8AC3E}">
        <p14:creationId xmlns:p14="http://schemas.microsoft.com/office/powerpoint/2010/main" val="525789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08A667D-6673-4719-B5B4-797E3616121F}" type="datetimeFigureOut">
              <a:rPr lang="en-US" smtClean="0"/>
              <a:t>12/19/25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93A010F-E540-4B89-A661-8A46B635F6F0}" type="slidenum">
              <a:rPr lang="en-US" smtClean="0"/>
              <a:t>‹#›</a:t>
            </a:fld>
            <a:endParaRPr lang="en-US"/>
          </a:p>
        </p:txBody>
      </p:sp>
    </p:spTree>
    <p:extLst>
      <p:ext uri="{BB962C8B-B14F-4D97-AF65-F5344CB8AC3E}">
        <p14:creationId xmlns:p14="http://schemas.microsoft.com/office/powerpoint/2010/main" val="565205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A010F-E540-4B89-A661-8A46B635F6F0}" type="slidenum">
              <a:rPr lang="en-US" smtClean="0"/>
              <a:t>1</a:t>
            </a:fld>
            <a:endParaRPr lang="en-US"/>
          </a:p>
        </p:txBody>
      </p:sp>
    </p:spTree>
    <p:extLst>
      <p:ext uri="{BB962C8B-B14F-4D97-AF65-F5344CB8AC3E}">
        <p14:creationId xmlns:p14="http://schemas.microsoft.com/office/powerpoint/2010/main" val="506363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10EE6-A41C-DA16-EED1-5B04562A5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6492D-4B82-3445-8B3D-FEF6395F7E2D}"/>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E1F587AA-705C-6502-46F2-679A92C494A8}"/>
                  </a:ext>
                </a:extLst>
              </p:cNvPr>
              <p:cNvSpPr>
                <a:spLocks noGrp="1"/>
              </p:cNvSpPr>
              <p:nvPr>
                <p:ph type="body" idx="1"/>
              </p:nvPr>
            </p:nvSpPr>
            <p:spPr/>
            <p:txBody>
              <a:bodyPr/>
              <a:lstStyle/>
              <a:p>
                <a:endParaRPr lang="en-US" dirty="0"/>
              </a:p>
            </p:txBody>
          </p:sp>
        </mc:Choice>
        <mc:Fallback xmlns="">
          <p:sp>
            <p:nvSpPr>
              <p:cNvPr id="3" name="Notes Placeholder 2">
                <a:extLst>
                  <a:ext uri="{FF2B5EF4-FFF2-40B4-BE49-F238E27FC236}">
                    <a16:creationId xmlns:a16="http://schemas.microsoft.com/office/drawing/2014/main" id="{E1F587AA-705C-6502-46F2-679A92C494A8}"/>
                  </a:ext>
                </a:extLst>
              </p:cNvPr>
              <p:cNvSpPr>
                <a:spLocks noGrp="1"/>
              </p:cNvSpPr>
              <p:nvPr>
                <p:ph type="body" idx="1"/>
              </p:nvPr>
            </p:nvSpPr>
            <p:spPr/>
            <p:txBody>
              <a:bodyPr/>
              <a:lstStyle/>
              <a:p>
                <a:r>
                  <a:rPr lang="en-US" dirty="0"/>
                  <a:t>Now let’s look more carefully at the scenario relaxation, since this is key for handling stochastic disturbances.</a:t>
                </a:r>
              </a:p>
              <a:p>
                <a:r>
                  <a:rPr lang="en-US" dirty="0"/>
                  <a:t>Here’s a simple version of a chance constraint:</a:t>
                </a:r>
              </a:p>
              <a:p>
                <a:pPr/>
                <a:r>
                  <a:rPr lang="ar-AE" sz="1200" i="0" kern="1200">
                    <a:solidFill>
                      <a:schemeClr val="tx1"/>
                    </a:solidFill>
                    <a:latin typeface="Cambria Math" panose="02040503050406030204" pitchFamily="18" charset="0"/>
                    <a:ea typeface="+mn-ea"/>
                    <a:cs typeface="+mn-cs"/>
                  </a:rPr>
                  <a:t>(</a:t>
                </a:r>
                <a:r>
                  <a:rPr lang="en-US" sz="1200" i="0" kern="1200">
                    <a:solidFill>
                      <a:schemeClr val="tx1"/>
                    </a:solidFill>
                    <a:latin typeface="Cambria Math" panose="02040503050406030204" pitchFamily="18" charset="0"/>
                    <a:ea typeface="+mn-ea"/>
                    <a:cs typeface="+mn-cs"/>
                  </a:rPr>
                  <a:t>Pr</a:t>
                </a:r>
                <a:r>
                  <a:rPr lang="ar-AE" sz="1200" i="0" kern="1200">
                    <a:solidFill>
                      <a:schemeClr val="tx1"/>
                    </a:solidFill>
                    <a:latin typeface="Cambria Math" panose="02040503050406030204" pitchFamily="18" charset="0"/>
                    <a:ea typeface="+mn-ea"/>
                    <a:cs typeface="+mn-cs"/>
                  </a:rPr>
                  <a:t>⁡</a:t>
                </a:r>
                <a:r>
                  <a:rPr lang="en-US" sz="1200" i="0" kern="1200">
                    <a:solidFill>
                      <a:schemeClr val="tx1"/>
                    </a:solidFill>
                    <a:latin typeface="Cambria Math" panose="02040503050406030204" pitchFamily="18" charset="0"/>
                    <a:ea typeface="+mn-ea"/>
                    <a:cs typeface="+mn-cs"/>
                  </a:rPr>
                  <a:t> </a:t>
                </a:r>
                <a:r>
                  <a:rPr lang="ar-AE" sz="1200" i="0" kern="1200">
                    <a:solidFill>
                      <a:schemeClr val="tx1"/>
                    </a:solidFill>
                    <a:latin typeface="Cambria Math" panose="02040503050406030204" pitchFamily="18" charset="0"/>
                    <a:ea typeface="+mn-ea"/>
                    <a:cs typeface="+mn-cs"/>
                  </a:rPr>
                  <a:t>)┬(𝜉∼𝒫) (ℎ(𝑥ⓜ,𝜉)≤0)≥1−𝛼.</a:t>
                </a:r>
                <a:endParaRPr lang="ar-AE" dirty="0"/>
              </a:p>
              <a:p>
                <a:r>
                  <a:rPr lang="en-US" dirty="0"/>
                  <a:t>This means the constraint must hold with probability at least </a:t>
                </a:r>
                <a:r>
                  <a:rPr lang="en-US" sz="1200" i="0" kern="1200">
                    <a:solidFill>
                      <a:schemeClr val="tx1"/>
                    </a:solidFill>
                    <a:latin typeface="Cambria Math" panose="02040503050406030204" pitchFamily="18" charset="0"/>
                    <a:ea typeface="+mn-ea"/>
                    <a:cs typeface="+mn-cs"/>
                  </a:rPr>
                  <a:t>1−𝛼</a:t>
                </a:r>
                <a:r>
                  <a:rPr lang="en-US" dirty="0"/>
                  <a:t>, but evaluating or optimizing this probability is extremely difficult.</a:t>
                </a:r>
              </a:p>
              <a:p>
                <a:r>
                  <a:rPr lang="en-US" dirty="0"/>
                  <a:t>The scenario approach replaces this single chance constraint with </a:t>
                </a:r>
                <a:r>
                  <a:rPr lang="en-US" b="1" dirty="0"/>
                  <a:t>N deterministic constraints</a:t>
                </a:r>
                <a:r>
                  <a:rPr lang="en-US" dirty="0"/>
                  <a:t>, each evaluated at a sampled disturbance:</a:t>
                </a:r>
              </a:p>
              <a:p>
                <a:pPr/>
                <a:r>
                  <a:rPr lang="en-US" sz="1200" i="0" kern="1200">
                    <a:solidFill>
                      <a:schemeClr val="tx1"/>
                    </a:solidFill>
                    <a:latin typeface="Cambria Math" panose="02040503050406030204" pitchFamily="18" charset="0"/>
                    <a:ea typeface="+mn-ea"/>
                    <a:cs typeface="+mn-cs"/>
                  </a:rPr>
                  <a:t>ℎ</a:t>
                </a:r>
                <a:r>
                  <a:rPr lang="ar-AE" sz="1200" i="0" kern="1200">
                    <a:solidFill>
                      <a:schemeClr val="tx1"/>
                    </a:solidFill>
                    <a:latin typeface="Cambria Math" panose="02040503050406030204" pitchFamily="18" charset="0"/>
                    <a:ea typeface="+mn-ea"/>
                    <a:cs typeface="+mn-cs"/>
                  </a:rPr>
                  <a:t>(𝑥ⓜ,𝜉_𝑖 )≤0, 𝑖=1,…,𝑁.</a:t>
                </a:r>
                <a:endParaRPr lang="ar-AE" dirty="0"/>
              </a:p>
              <a:p>
                <a:r>
                  <a:rPr lang="en-US" dirty="0"/>
                  <a:t>So instead of enforcing the probability constraint directly, we enforce the constraint on every sampled realization. This is the essence of the scenario relaxation.</a:t>
                </a:r>
              </a:p>
              <a:p>
                <a:r>
                  <a:rPr lang="en-US" dirty="0"/>
                  <a:t>The key result is that if the number of samples satisfies this lower bound, then the solution of the scenario problem will satisfy the original chance constraint with probability at least </a:t>
                </a:r>
                <a:r>
                  <a:rPr lang="en-US" sz="1200" i="0" kern="1200">
                    <a:solidFill>
                      <a:schemeClr val="tx1"/>
                    </a:solidFill>
                    <a:latin typeface="Cambria Math" panose="02040503050406030204" pitchFamily="18" charset="0"/>
                    <a:ea typeface="+mn-ea"/>
                    <a:cs typeface="+mn-cs"/>
                  </a:rPr>
                  <a:t>1−𝛼</a:t>
                </a:r>
                <a:r>
                  <a:rPr lang="en-US" dirty="0"/>
                  <a:t>, and this guarantee itself holds with confidence at least </a:t>
                </a:r>
                <a:r>
                  <a:rPr lang="en-US" sz="1200" i="0" kern="1200">
                    <a:solidFill>
                      <a:schemeClr val="tx1"/>
                    </a:solidFill>
                    <a:latin typeface="Cambria Math" panose="02040503050406030204" pitchFamily="18" charset="0"/>
                    <a:ea typeface="+mn-ea"/>
                    <a:cs typeface="+mn-cs"/>
                  </a:rPr>
                  <a:t>1−𝛿</a:t>
                </a:r>
                <a:r>
                  <a:rPr lang="en-US" dirty="0"/>
                  <a:t>.</a:t>
                </a:r>
              </a:p>
              <a:p>
                <a:endParaRPr lang="en-US" dirty="0"/>
              </a:p>
            </p:txBody>
          </p:sp>
        </mc:Fallback>
      </mc:AlternateContent>
      <p:sp>
        <p:nvSpPr>
          <p:cNvPr id="4" name="Slide Number Placeholder 3">
            <a:extLst>
              <a:ext uri="{FF2B5EF4-FFF2-40B4-BE49-F238E27FC236}">
                <a16:creationId xmlns:a16="http://schemas.microsoft.com/office/drawing/2014/main" id="{BBD9CB29-28F4-8B3F-9E6C-895D12633EC3}"/>
              </a:ext>
            </a:extLst>
          </p:cNvPr>
          <p:cNvSpPr>
            <a:spLocks noGrp="1"/>
          </p:cNvSpPr>
          <p:nvPr>
            <p:ph type="sldNum" sz="quarter" idx="5"/>
          </p:nvPr>
        </p:nvSpPr>
        <p:spPr/>
        <p:txBody>
          <a:bodyPr/>
          <a:lstStyle/>
          <a:p>
            <a:fld id="{993A010F-E540-4B89-A661-8A46B635F6F0}" type="slidenum">
              <a:rPr lang="en-US" smtClean="0"/>
              <a:t>10</a:t>
            </a:fld>
            <a:endParaRPr lang="en-US"/>
          </a:p>
        </p:txBody>
      </p:sp>
    </p:spTree>
    <p:extLst>
      <p:ext uri="{BB962C8B-B14F-4D97-AF65-F5344CB8AC3E}">
        <p14:creationId xmlns:p14="http://schemas.microsoft.com/office/powerpoint/2010/main" val="3554154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05399-0C85-D0AE-F47C-FBEA81764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75A6C-8179-D166-5954-E72176FCE5E7}"/>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1C4CA4A1-4F73-B8E1-0EF3-DC3E8A3E61C8}"/>
                  </a:ext>
                </a:extLst>
              </p:cNvPr>
              <p:cNvSpPr>
                <a:spLocks noGrp="1"/>
              </p:cNvSpPr>
              <p:nvPr>
                <p:ph type="body" idx="1"/>
              </p:nvPr>
            </p:nvSpPr>
            <p:spPr/>
            <p:txBody>
              <a:bodyPr/>
              <a:lstStyle/>
              <a:p>
                <a:endParaRPr lang="en-US" dirty="0"/>
              </a:p>
            </p:txBody>
          </p:sp>
        </mc:Choice>
        <mc:Fallback xmlns="">
          <p:sp>
            <p:nvSpPr>
              <p:cNvPr id="3" name="Notes Placeholder 2">
                <a:extLst>
                  <a:ext uri="{FF2B5EF4-FFF2-40B4-BE49-F238E27FC236}">
                    <a16:creationId xmlns:a16="http://schemas.microsoft.com/office/drawing/2014/main" id="{1C4CA4A1-4F73-B8E1-0EF3-DC3E8A3E61C8}"/>
                  </a:ext>
                </a:extLst>
              </p:cNvPr>
              <p:cNvSpPr>
                <a:spLocks noGrp="1"/>
              </p:cNvSpPr>
              <p:nvPr>
                <p:ph type="body" idx="1"/>
              </p:nvPr>
            </p:nvSpPr>
            <p:spPr/>
            <p:txBody>
              <a:bodyPr/>
              <a:lstStyle/>
              <a:p>
                <a:r>
                  <a:rPr lang="en-US" dirty="0"/>
                  <a:t>Now let’s look more carefully at the scenario relaxation, since this is key for handling stochastic disturbances.</a:t>
                </a:r>
              </a:p>
              <a:p>
                <a:r>
                  <a:rPr lang="en-US" dirty="0"/>
                  <a:t>Here’s a simple version of a chance constraint:</a:t>
                </a:r>
              </a:p>
              <a:p>
                <a:pPr/>
                <a:r>
                  <a:rPr lang="ar-AE" sz="1200" i="0" kern="1200">
                    <a:solidFill>
                      <a:schemeClr val="tx1"/>
                    </a:solidFill>
                    <a:latin typeface="Cambria Math" panose="02040503050406030204" pitchFamily="18" charset="0"/>
                    <a:ea typeface="+mn-ea"/>
                    <a:cs typeface="+mn-cs"/>
                  </a:rPr>
                  <a:t>(</a:t>
                </a:r>
                <a:r>
                  <a:rPr lang="en-US" sz="1200" i="0" kern="1200">
                    <a:solidFill>
                      <a:schemeClr val="tx1"/>
                    </a:solidFill>
                    <a:latin typeface="Cambria Math" panose="02040503050406030204" pitchFamily="18" charset="0"/>
                    <a:ea typeface="+mn-ea"/>
                    <a:cs typeface="+mn-cs"/>
                  </a:rPr>
                  <a:t>Pr</a:t>
                </a:r>
                <a:r>
                  <a:rPr lang="ar-AE" sz="1200" i="0" kern="1200">
                    <a:solidFill>
                      <a:schemeClr val="tx1"/>
                    </a:solidFill>
                    <a:latin typeface="Cambria Math" panose="02040503050406030204" pitchFamily="18" charset="0"/>
                    <a:ea typeface="+mn-ea"/>
                    <a:cs typeface="+mn-cs"/>
                  </a:rPr>
                  <a:t>⁡</a:t>
                </a:r>
                <a:r>
                  <a:rPr lang="en-US" sz="1200" i="0" kern="1200">
                    <a:solidFill>
                      <a:schemeClr val="tx1"/>
                    </a:solidFill>
                    <a:latin typeface="Cambria Math" panose="02040503050406030204" pitchFamily="18" charset="0"/>
                    <a:ea typeface="+mn-ea"/>
                    <a:cs typeface="+mn-cs"/>
                  </a:rPr>
                  <a:t> </a:t>
                </a:r>
                <a:r>
                  <a:rPr lang="ar-AE" sz="1200" i="0" kern="1200">
                    <a:solidFill>
                      <a:schemeClr val="tx1"/>
                    </a:solidFill>
                    <a:latin typeface="Cambria Math" panose="02040503050406030204" pitchFamily="18" charset="0"/>
                    <a:ea typeface="+mn-ea"/>
                    <a:cs typeface="+mn-cs"/>
                  </a:rPr>
                  <a:t>)┬(𝜉∼𝒫) (ℎ(𝑥ⓜ,𝜉)≤0)≥1−𝛼.</a:t>
                </a:r>
                <a:endParaRPr lang="ar-AE" dirty="0"/>
              </a:p>
              <a:p>
                <a:r>
                  <a:rPr lang="en-US" dirty="0"/>
                  <a:t>This means the constraint must hold with probability at least </a:t>
                </a:r>
                <a:r>
                  <a:rPr lang="en-US" sz="1200" i="0" kern="1200">
                    <a:solidFill>
                      <a:schemeClr val="tx1"/>
                    </a:solidFill>
                    <a:latin typeface="Cambria Math" panose="02040503050406030204" pitchFamily="18" charset="0"/>
                    <a:ea typeface="+mn-ea"/>
                    <a:cs typeface="+mn-cs"/>
                  </a:rPr>
                  <a:t>1−𝛼</a:t>
                </a:r>
                <a:r>
                  <a:rPr lang="en-US" dirty="0"/>
                  <a:t>, but evaluating or optimizing this probability is extremely difficult.</a:t>
                </a:r>
              </a:p>
              <a:p>
                <a:r>
                  <a:rPr lang="en-US" dirty="0"/>
                  <a:t>The scenario approach replaces this single chance constraint with </a:t>
                </a:r>
                <a:r>
                  <a:rPr lang="en-US" b="1" dirty="0"/>
                  <a:t>N deterministic constraints</a:t>
                </a:r>
                <a:r>
                  <a:rPr lang="en-US" dirty="0"/>
                  <a:t>, each evaluated at a sampled disturbance:</a:t>
                </a:r>
              </a:p>
              <a:p>
                <a:pPr/>
                <a:r>
                  <a:rPr lang="en-US" sz="1200" i="0" kern="1200">
                    <a:solidFill>
                      <a:schemeClr val="tx1"/>
                    </a:solidFill>
                    <a:latin typeface="Cambria Math" panose="02040503050406030204" pitchFamily="18" charset="0"/>
                    <a:ea typeface="+mn-ea"/>
                    <a:cs typeface="+mn-cs"/>
                  </a:rPr>
                  <a:t>ℎ</a:t>
                </a:r>
                <a:r>
                  <a:rPr lang="ar-AE" sz="1200" i="0" kern="1200">
                    <a:solidFill>
                      <a:schemeClr val="tx1"/>
                    </a:solidFill>
                    <a:latin typeface="Cambria Math" panose="02040503050406030204" pitchFamily="18" charset="0"/>
                    <a:ea typeface="+mn-ea"/>
                    <a:cs typeface="+mn-cs"/>
                  </a:rPr>
                  <a:t>(𝑥ⓜ,𝜉_𝑖 )≤0, 𝑖=1,…,𝑁.</a:t>
                </a:r>
                <a:endParaRPr lang="ar-AE" dirty="0"/>
              </a:p>
              <a:p>
                <a:r>
                  <a:rPr lang="en-US" dirty="0"/>
                  <a:t>So instead of enforcing the probability constraint directly, we enforce the constraint on every sampled realization. This is the essence of the scenario relaxation.</a:t>
                </a:r>
              </a:p>
              <a:p>
                <a:r>
                  <a:rPr lang="en-US" dirty="0"/>
                  <a:t>The key result is that if the number of samples satisfies this lower bound, then the solution of the scenario problem will satisfy the original chance constraint with probability at least </a:t>
                </a:r>
                <a:r>
                  <a:rPr lang="en-US" sz="1200" i="0" kern="1200">
                    <a:solidFill>
                      <a:schemeClr val="tx1"/>
                    </a:solidFill>
                    <a:latin typeface="Cambria Math" panose="02040503050406030204" pitchFamily="18" charset="0"/>
                    <a:ea typeface="+mn-ea"/>
                    <a:cs typeface="+mn-cs"/>
                  </a:rPr>
                  <a:t>1−𝛼</a:t>
                </a:r>
                <a:r>
                  <a:rPr lang="en-US" dirty="0"/>
                  <a:t>, and this guarantee itself holds with confidence at least </a:t>
                </a:r>
                <a:r>
                  <a:rPr lang="en-US" sz="1200" i="0" kern="1200">
                    <a:solidFill>
                      <a:schemeClr val="tx1"/>
                    </a:solidFill>
                    <a:latin typeface="Cambria Math" panose="02040503050406030204" pitchFamily="18" charset="0"/>
                    <a:ea typeface="+mn-ea"/>
                    <a:cs typeface="+mn-cs"/>
                  </a:rPr>
                  <a:t>1−𝛿</a:t>
                </a:r>
                <a:r>
                  <a:rPr lang="en-US" dirty="0"/>
                  <a:t>.</a:t>
                </a:r>
              </a:p>
              <a:p>
                <a:endParaRPr lang="en-US" dirty="0"/>
              </a:p>
            </p:txBody>
          </p:sp>
        </mc:Fallback>
      </mc:AlternateContent>
      <p:sp>
        <p:nvSpPr>
          <p:cNvPr id="4" name="Slide Number Placeholder 3">
            <a:extLst>
              <a:ext uri="{FF2B5EF4-FFF2-40B4-BE49-F238E27FC236}">
                <a16:creationId xmlns:a16="http://schemas.microsoft.com/office/drawing/2014/main" id="{2C34DAF6-E711-69AF-4B57-51F1D279F5B0}"/>
              </a:ext>
            </a:extLst>
          </p:cNvPr>
          <p:cNvSpPr>
            <a:spLocks noGrp="1"/>
          </p:cNvSpPr>
          <p:nvPr>
            <p:ph type="sldNum" sz="quarter" idx="5"/>
          </p:nvPr>
        </p:nvSpPr>
        <p:spPr/>
        <p:txBody>
          <a:bodyPr/>
          <a:lstStyle/>
          <a:p>
            <a:fld id="{993A010F-E540-4B89-A661-8A46B635F6F0}" type="slidenum">
              <a:rPr lang="en-US" smtClean="0"/>
              <a:t>11</a:t>
            </a:fld>
            <a:endParaRPr lang="en-US"/>
          </a:p>
        </p:txBody>
      </p:sp>
    </p:spTree>
    <p:extLst>
      <p:ext uri="{BB962C8B-B14F-4D97-AF65-F5344CB8AC3E}">
        <p14:creationId xmlns:p14="http://schemas.microsoft.com/office/powerpoint/2010/main" val="212977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5F4BE-7269-15D1-FCCD-9239A6F87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22419-A26D-AD49-7607-EE30274B3EF2}"/>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6424DD3C-65E6-7386-46D4-35B64D66158D}"/>
                  </a:ext>
                </a:extLst>
              </p:cNvPr>
              <p:cNvSpPr>
                <a:spLocks noGrp="1"/>
              </p:cNvSpPr>
              <p:nvPr>
                <p:ph type="body" idx="1"/>
              </p:nvPr>
            </p:nvSpPr>
            <p:spPr/>
            <p:txBody>
              <a:bodyPr/>
              <a:lstStyle/>
              <a:p>
                <a:endParaRPr lang="en-US" dirty="0"/>
              </a:p>
            </p:txBody>
          </p:sp>
        </mc:Choice>
        <mc:Fallback xmlns="">
          <p:sp>
            <p:nvSpPr>
              <p:cNvPr id="3" name="Notes Placeholder 2">
                <a:extLst>
                  <a:ext uri="{FF2B5EF4-FFF2-40B4-BE49-F238E27FC236}">
                    <a16:creationId xmlns:a16="http://schemas.microsoft.com/office/drawing/2014/main" id="{6424DD3C-65E6-7386-46D4-35B64D66158D}"/>
                  </a:ext>
                </a:extLst>
              </p:cNvPr>
              <p:cNvSpPr>
                <a:spLocks noGrp="1"/>
              </p:cNvSpPr>
              <p:nvPr>
                <p:ph type="body" idx="1"/>
              </p:nvPr>
            </p:nvSpPr>
            <p:spPr/>
            <p:txBody>
              <a:bodyPr/>
              <a:lstStyle/>
              <a:p>
                <a:r>
                  <a:rPr lang="en-US" dirty="0"/>
                  <a:t>Now let’s look more carefully at the scenario relaxation, since this is key for handling stochastic disturbances.</a:t>
                </a:r>
              </a:p>
              <a:p>
                <a:r>
                  <a:rPr lang="en-US" dirty="0"/>
                  <a:t>Here’s a simple version of a chance constraint:</a:t>
                </a:r>
              </a:p>
              <a:p>
                <a:pPr/>
                <a:r>
                  <a:rPr lang="ar-AE" sz="1200" i="0" kern="1200">
                    <a:solidFill>
                      <a:schemeClr val="tx1"/>
                    </a:solidFill>
                    <a:latin typeface="Cambria Math" panose="02040503050406030204" pitchFamily="18" charset="0"/>
                    <a:ea typeface="+mn-ea"/>
                    <a:cs typeface="+mn-cs"/>
                  </a:rPr>
                  <a:t>(</a:t>
                </a:r>
                <a:r>
                  <a:rPr lang="en-US" sz="1200" i="0" kern="1200">
                    <a:solidFill>
                      <a:schemeClr val="tx1"/>
                    </a:solidFill>
                    <a:latin typeface="Cambria Math" panose="02040503050406030204" pitchFamily="18" charset="0"/>
                    <a:ea typeface="+mn-ea"/>
                    <a:cs typeface="+mn-cs"/>
                  </a:rPr>
                  <a:t>Pr</a:t>
                </a:r>
                <a:r>
                  <a:rPr lang="ar-AE" sz="1200" i="0" kern="1200">
                    <a:solidFill>
                      <a:schemeClr val="tx1"/>
                    </a:solidFill>
                    <a:latin typeface="Cambria Math" panose="02040503050406030204" pitchFamily="18" charset="0"/>
                    <a:ea typeface="+mn-ea"/>
                    <a:cs typeface="+mn-cs"/>
                  </a:rPr>
                  <a:t>⁡</a:t>
                </a:r>
                <a:r>
                  <a:rPr lang="en-US" sz="1200" i="0" kern="1200">
                    <a:solidFill>
                      <a:schemeClr val="tx1"/>
                    </a:solidFill>
                    <a:latin typeface="Cambria Math" panose="02040503050406030204" pitchFamily="18" charset="0"/>
                    <a:ea typeface="+mn-ea"/>
                    <a:cs typeface="+mn-cs"/>
                  </a:rPr>
                  <a:t> </a:t>
                </a:r>
                <a:r>
                  <a:rPr lang="ar-AE" sz="1200" i="0" kern="1200">
                    <a:solidFill>
                      <a:schemeClr val="tx1"/>
                    </a:solidFill>
                    <a:latin typeface="Cambria Math" panose="02040503050406030204" pitchFamily="18" charset="0"/>
                    <a:ea typeface="+mn-ea"/>
                    <a:cs typeface="+mn-cs"/>
                  </a:rPr>
                  <a:t>)┬(𝜉∼𝒫) (ℎ(𝑥ⓜ,𝜉)≤0)≥1−𝛼.</a:t>
                </a:r>
                <a:endParaRPr lang="ar-AE" dirty="0"/>
              </a:p>
              <a:p>
                <a:r>
                  <a:rPr lang="en-US" dirty="0"/>
                  <a:t>This means the constraint must hold with probability at least </a:t>
                </a:r>
                <a:r>
                  <a:rPr lang="en-US" sz="1200" i="0" kern="1200">
                    <a:solidFill>
                      <a:schemeClr val="tx1"/>
                    </a:solidFill>
                    <a:latin typeface="Cambria Math" panose="02040503050406030204" pitchFamily="18" charset="0"/>
                    <a:ea typeface="+mn-ea"/>
                    <a:cs typeface="+mn-cs"/>
                  </a:rPr>
                  <a:t>1−𝛼</a:t>
                </a:r>
                <a:r>
                  <a:rPr lang="en-US" dirty="0"/>
                  <a:t>, but evaluating or optimizing this probability is extremely difficult.</a:t>
                </a:r>
              </a:p>
              <a:p>
                <a:r>
                  <a:rPr lang="en-US" dirty="0"/>
                  <a:t>The scenario approach replaces this single chance constraint with </a:t>
                </a:r>
                <a:r>
                  <a:rPr lang="en-US" b="1" dirty="0"/>
                  <a:t>N deterministic constraints</a:t>
                </a:r>
                <a:r>
                  <a:rPr lang="en-US" dirty="0"/>
                  <a:t>, each evaluated at a sampled disturbance:</a:t>
                </a:r>
              </a:p>
              <a:p>
                <a:pPr/>
                <a:r>
                  <a:rPr lang="en-US" sz="1200" i="0" kern="1200">
                    <a:solidFill>
                      <a:schemeClr val="tx1"/>
                    </a:solidFill>
                    <a:latin typeface="Cambria Math" panose="02040503050406030204" pitchFamily="18" charset="0"/>
                    <a:ea typeface="+mn-ea"/>
                    <a:cs typeface="+mn-cs"/>
                  </a:rPr>
                  <a:t>ℎ</a:t>
                </a:r>
                <a:r>
                  <a:rPr lang="ar-AE" sz="1200" i="0" kern="1200">
                    <a:solidFill>
                      <a:schemeClr val="tx1"/>
                    </a:solidFill>
                    <a:latin typeface="Cambria Math" panose="02040503050406030204" pitchFamily="18" charset="0"/>
                    <a:ea typeface="+mn-ea"/>
                    <a:cs typeface="+mn-cs"/>
                  </a:rPr>
                  <a:t>(𝑥ⓜ,𝜉_𝑖 )≤0, 𝑖=1,…,𝑁.</a:t>
                </a:r>
                <a:endParaRPr lang="ar-AE" dirty="0"/>
              </a:p>
              <a:p>
                <a:r>
                  <a:rPr lang="en-US" dirty="0"/>
                  <a:t>So instead of enforcing the probability constraint directly, we enforce the constraint on every sampled realization. This is the essence of the scenario relaxation.</a:t>
                </a:r>
              </a:p>
              <a:p>
                <a:r>
                  <a:rPr lang="en-US" dirty="0"/>
                  <a:t>The key result is that if the number of samples satisfies this lower bound, then the solution of the scenario problem will satisfy the original chance constraint with probability at least </a:t>
                </a:r>
                <a:r>
                  <a:rPr lang="en-US" sz="1200" i="0" kern="1200">
                    <a:solidFill>
                      <a:schemeClr val="tx1"/>
                    </a:solidFill>
                    <a:latin typeface="Cambria Math" panose="02040503050406030204" pitchFamily="18" charset="0"/>
                    <a:ea typeface="+mn-ea"/>
                    <a:cs typeface="+mn-cs"/>
                  </a:rPr>
                  <a:t>1−𝛼</a:t>
                </a:r>
                <a:r>
                  <a:rPr lang="en-US" dirty="0"/>
                  <a:t>, and this guarantee itself holds with confidence at least </a:t>
                </a:r>
                <a:r>
                  <a:rPr lang="en-US" sz="1200" i="0" kern="1200">
                    <a:solidFill>
                      <a:schemeClr val="tx1"/>
                    </a:solidFill>
                    <a:latin typeface="Cambria Math" panose="02040503050406030204" pitchFamily="18" charset="0"/>
                    <a:ea typeface="+mn-ea"/>
                    <a:cs typeface="+mn-cs"/>
                  </a:rPr>
                  <a:t>1−𝛿</a:t>
                </a:r>
                <a:r>
                  <a:rPr lang="en-US" dirty="0"/>
                  <a:t>.</a:t>
                </a:r>
              </a:p>
              <a:p>
                <a:endParaRPr lang="en-US" dirty="0"/>
              </a:p>
            </p:txBody>
          </p:sp>
        </mc:Fallback>
      </mc:AlternateContent>
      <p:sp>
        <p:nvSpPr>
          <p:cNvPr id="4" name="Slide Number Placeholder 3">
            <a:extLst>
              <a:ext uri="{FF2B5EF4-FFF2-40B4-BE49-F238E27FC236}">
                <a16:creationId xmlns:a16="http://schemas.microsoft.com/office/drawing/2014/main" id="{B060429F-1A4B-1F52-DD72-CF255CD6AF82}"/>
              </a:ext>
            </a:extLst>
          </p:cNvPr>
          <p:cNvSpPr>
            <a:spLocks noGrp="1"/>
          </p:cNvSpPr>
          <p:nvPr>
            <p:ph type="sldNum" sz="quarter" idx="5"/>
          </p:nvPr>
        </p:nvSpPr>
        <p:spPr/>
        <p:txBody>
          <a:bodyPr/>
          <a:lstStyle/>
          <a:p>
            <a:fld id="{993A010F-E540-4B89-A661-8A46B635F6F0}" type="slidenum">
              <a:rPr lang="en-US" smtClean="0"/>
              <a:t>12</a:t>
            </a:fld>
            <a:endParaRPr lang="en-US"/>
          </a:p>
        </p:txBody>
      </p:sp>
    </p:spTree>
    <p:extLst>
      <p:ext uri="{BB962C8B-B14F-4D97-AF65-F5344CB8AC3E}">
        <p14:creationId xmlns:p14="http://schemas.microsoft.com/office/powerpoint/2010/main" val="2105779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FD36B-E39D-0827-186F-5F30EC927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E3679-C205-306C-287A-AF7686ABD511}"/>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CFF77484-2012-A830-DC72-E13A651F24B7}"/>
                  </a:ext>
                </a:extLst>
              </p:cNvPr>
              <p:cNvSpPr>
                <a:spLocks noGrp="1"/>
              </p:cNvSpPr>
              <p:nvPr>
                <p:ph type="body" idx="1"/>
              </p:nvPr>
            </p:nvSpPr>
            <p:spPr/>
            <p:txBody>
              <a:bodyPr/>
              <a:lstStyle/>
              <a:p>
                <a:endParaRPr lang="en-US" dirty="0"/>
              </a:p>
            </p:txBody>
          </p:sp>
        </mc:Choice>
        <mc:Fallback xmlns="">
          <p:sp>
            <p:nvSpPr>
              <p:cNvPr id="3" name="Notes Placeholder 2">
                <a:extLst>
                  <a:ext uri="{FF2B5EF4-FFF2-40B4-BE49-F238E27FC236}">
                    <a16:creationId xmlns:a16="http://schemas.microsoft.com/office/drawing/2014/main" id="{CFF77484-2012-A830-DC72-E13A651F24B7}"/>
                  </a:ext>
                </a:extLst>
              </p:cNvPr>
              <p:cNvSpPr>
                <a:spLocks noGrp="1"/>
              </p:cNvSpPr>
              <p:nvPr>
                <p:ph type="body" idx="1"/>
              </p:nvPr>
            </p:nvSpPr>
            <p:spPr/>
            <p:txBody>
              <a:bodyPr/>
              <a:lstStyle/>
              <a:p>
                <a:r>
                  <a:rPr lang="en-US" dirty="0"/>
                  <a:t>Now let’s look more carefully at the scenario relaxation, since this is key for handling stochastic disturbances.</a:t>
                </a:r>
              </a:p>
              <a:p>
                <a:r>
                  <a:rPr lang="en-US" dirty="0"/>
                  <a:t>Here’s a simple version of a chance constraint:</a:t>
                </a:r>
              </a:p>
              <a:p>
                <a:r>
                  <a:rPr lang="ar-AE" sz="1200" i="0" kern="1200">
                    <a:solidFill>
                      <a:schemeClr val="tx1"/>
                    </a:solidFill>
                    <a:latin typeface="+mn-lt"/>
                    <a:ea typeface="+mn-ea"/>
                    <a:cs typeface="+mn-cs"/>
                  </a:rPr>
                  <a:t>(</a:t>
                </a:r>
                <a:r>
                  <a:rPr lang="en-US" sz="1200" i="0" kern="1200">
                    <a:solidFill>
                      <a:schemeClr val="tx1"/>
                    </a:solidFill>
                    <a:latin typeface="+mn-lt"/>
                    <a:ea typeface="+mn-ea"/>
                    <a:cs typeface="+mn-cs"/>
                  </a:rPr>
                  <a:t>Pr</a:t>
                </a:r>
                <a:r>
                  <a:rPr lang="ar-AE" sz="1200" i="0" kern="1200">
                    <a:solidFill>
                      <a:schemeClr val="tx1"/>
                    </a:solidFill>
                    <a:latin typeface="+mn-lt"/>
                    <a:ea typeface="+mn-ea"/>
                    <a:cs typeface="+mn-cs"/>
                  </a:rPr>
                  <a:t>⁡ )┬(𝜉∼𝒫) (ℎ(𝑥ⓜ,𝜉)≤0)≥1−𝛼.</a:t>
                </a:r>
                <a:endParaRPr lang="ar-AE" dirty="0"/>
              </a:p>
              <a:p>
                <a:r>
                  <a:rPr lang="en-US" dirty="0"/>
                  <a:t>This means the constraint must hold with probability at least </a:t>
                </a:r>
                <a:r>
                  <a:rPr lang="en-US" sz="1200" i="0" kern="1200">
                    <a:solidFill>
                      <a:schemeClr val="tx1"/>
                    </a:solidFill>
                    <a:latin typeface="+mn-lt"/>
                    <a:ea typeface="+mn-ea"/>
                    <a:cs typeface="+mn-cs"/>
                  </a:rPr>
                  <a:t>1−𝛼</a:t>
                </a:r>
                <a:r>
                  <a:rPr lang="en-US" dirty="0"/>
                  <a:t>, but evaluating or optimizing this probability is extremely difficult.</a:t>
                </a:r>
              </a:p>
              <a:p>
                <a:r>
                  <a:rPr lang="en-US" dirty="0"/>
                  <a:t>The scenario approach replaces this single chance constraint with </a:t>
                </a:r>
                <a:r>
                  <a:rPr lang="en-US" b="1" dirty="0"/>
                  <a:t>N deterministic constraints</a:t>
                </a:r>
                <a:r>
                  <a:rPr lang="en-US" dirty="0"/>
                  <a:t>, each evaluated at a sampled disturbance:</a:t>
                </a:r>
              </a:p>
              <a:p>
                <a:r>
                  <a:rPr lang="en-US" sz="1200" i="0" kern="1200">
                    <a:solidFill>
                      <a:schemeClr val="tx1"/>
                    </a:solidFill>
                    <a:latin typeface="+mn-lt"/>
                    <a:ea typeface="+mn-ea"/>
                    <a:cs typeface="+mn-cs"/>
                  </a:rPr>
                  <a:t>ℎ</a:t>
                </a:r>
                <a:r>
                  <a:rPr lang="ar-AE" sz="1200" i="0" kern="1200">
                    <a:solidFill>
                      <a:schemeClr val="tx1"/>
                    </a:solidFill>
                    <a:latin typeface="+mn-lt"/>
                    <a:ea typeface="+mn-ea"/>
                    <a:cs typeface="+mn-cs"/>
                  </a:rPr>
                  <a:t>(𝑥ⓜ,𝜉_𝑖 )≤0, 𝑖=1,…,𝑁.</a:t>
                </a:r>
                <a:endParaRPr lang="ar-AE" dirty="0"/>
              </a:p>
              <a:p>
                <a:r>
                  <a:rPr lang="en-US" dirty="0"/>
                  <a:t>So instead of enforcing the probability constraint directly, we enforce the constraint on every sampled realization. This is the essence of the scenario relaxation.</a:t>
                </a:r>
              </a:p>
              <a:p>
                <a:r>
                  <a:rPr lang="en-US" dirty="0"/>
                  <a:t>The key result is that if the number of samples satisfies this lower bound, then the solution of the scenario problem will satisfy the original chance constraint with probability at least </a:t>
                </a:r>
                <a:r>
                  <a:rPr lang="en-US" sz="1200" i="0" kern="1200">
                    <a:solidFill>
                      <a:schemeClr val="tx1"/>
                    </a:solidFill>
                    <a:latin typeface="+mn-lt"/>
                    <a:ea typeface="+mn-ea"/>
                    <a:cs typeface="+mn-cs"/>
                  </a:rPr>
                  <a:t>1−𝛼</a:t>
                </a:r>
                <a:r>
                  <a:rPr lang="en-US" dirty="0"/>
                  <a:t>, and this guarantee itself holds with confidence at least </a:t>
                </a:r>
                <a:r>
                  <a:rPr lang="en-US" sz="1200" i="0" kern="1200">
                    <a:solidFill>
                      <a:schemeClr val="tx1"/>
                    </a:solidFill>
                    <a:latin typeface="+mn-lt"/>
                    <a:ea typeface="+mn-ea"/>
                    <a:cs typeface="+mn-cs"/>
                  </a:rPr>
                  <a:t>1−𝛿</a:t>
                </a:r>
                <a:r>
                  <a:rPr lang="en-US" dirty="0"/>
                  <a:t>.</a:t>
                </a:r>
              </a:p>
              <a:p>
                <a:endParaRPr lang="en-US" dirty="0"/>
              </a:p>
            </p:txBody>
          </p:sp>
        </mc:Fallback>
      </mc:AlternateContent>
      <p:sp>
        <p:nvSpPr>
          <p:cNvPr id="4" name="Slide Number Placeholder 3">
            <a:extLst>
              <a:ext uri="{FF2B5EF4-FFF2-40B4-BE49-F238E27FC236}">
                <a16:creationId xmlns:a16="http://schemas.microsoft.com/office/drawing/2014/main" id="{8E16A93E-B3E2-7DC4-B0CD-A6471205ED2C}"/>
              </a:ext>
            </a:extLst>
          </p:cNvPr>
          <p:cNvSpPr>
            <a:spLocks noGrp="1"/>
          </p:cNvSpPr>
          <p:nvPr>
            <p:ph type="sldNum" sz="quarter" idx="5"/>
          </p:nvPr>
        </p:nvSpPr>
        <p:spPr/>
        <p:txBody>
          <a:bodyPr/>
          <a:lstStyle/>
          <a:p>
            <a:fld id="{993A010F-E540-4B89-A661-8A46B635F6F0}" type="slidenum">
              <a:rPr lang="en-US" smtClean="0"/>
              <a:t>13</a:t>
            </a:fld>
            <a:endParaRPr lang="en-US"/>
          </a:p>
        </p:txBody>
      </p:sp>
    </p:spTree>
    <p:extLst>
      <p:ext uri="{BB962C8B-B14F-4D97-AF65-F5344CB8AC3E}">
        <p14:creationId xmlns:p14="http://schemas.microsoft.com/office/powerpoint/2010/main" val="266932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a:t>Next, let’s look at how we reformulate the binary connectivity variable.</a:t>
                </a:r>
                <a:br>
                  <a:rPr lang="en-US" dirty="0"/>
                </a:br>
                <a:r>
                  <a:rPr lang="en-US" dirty="0"/>
                  <a:t>A binary variable </a:t>
                </a:r>
                <a:r>
                  <a:rPr lang="en-US" sz="1200" i="0" kern="1200">
                    <a:solidFill>
                      <a:schemeClr val="tx1"/>
                    </a:solidFill>
                    <a:latin typeface="+mn-lt"/>
                    <a:ea typeface="+mn-ea"/>
                    <a:cs typeface="+mn-cs"/>
                  </a:rPr>
                  <a:t>𝑥∈</a:t>
                </a:r>
                <a:r>
                  <a:rPr lang="ar-AE" sz="1200" i="0" kern="1200">
                    <a:solidFill>
                      <a:schemeClr val="tx1"/>
                    </a:solidFill>
                    <a:latin typeface="+mn-lt"/>
                    <a:ea typeface="+mn-ea"/>
                    <a:cs typeface="+mn-cs"/>
                  </a:rPr>
                  <a:t>{0ⓜ,1}</a:t>
                </a:r>
                <a:r>
                  <a:rPr lang="en-US" dirty="0"/>
                  <a:t>can be expressed using a complementarity condition:</a:t>
                </a:r>
              </a:p>
              <a:p>
                <a:r>
                  <a:rPr lang="en-US" sz="1200" i="0" kern="1200">
                    <a:solidFill>
                      <a:schemeClr val="tx1"/>
                    </a:solidFill>
                    <a:latin typeface="+mn-lt"/>
                    <a:ea typeface="+mn-ea"/>
                    <a:cs typeface="+mn-cs"/>
                  </a:rPr>
                  <a:t>0≤𝑥</a:t>
                </a:r>
                <a:r>
                  <a:rPr lang="en-US" sz="1200" b="0" i="0" kern="1200">
                    <a:solidFill>
                      <a:schemeClr val="tx1"/>
                    </a:solidFill>
                    <a:latin typeface="Cambria Math" panose="02040503050406030204" pitchFamily="18" charset="0"/>
                    <a:ea typeface="+mn-ea"/>
                    <a:cs typeface="+mn-cs"/>
                  </a:rPr>
                  <a:t>"  </a:t>
                </a:r>
                <a:r>
                  <a:rPr lang="en-US" sz="1200" b="0" i="0" kern="1200">
                    <a:solidFill>
                      <a:schemeClr val="tx1"/>
                    </a:solidFill>
                    <a:latin typeface="+mn-lt"/>
                    <a:ea typeface="+mn-ea"/>
                    <a:cs typeface="+mn-cs"/>
                  </a:rPr>
                  <a:t>"⊥</a:t>
                </a:r>
                <a:r>
                  <a:rPr lang="en-US"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(1−𝑥)≥0 ⟺ 𝑥(1−𝑥)=0.</a:t>
                </a:r>
                <a:endParaRPr lang="ar-AE" b="0" dirty="0"/>
              </a:p>
              <a:p>
                <a:r>
                  <a:rPr lang="en-US" dirty="0"/>
                  <a:t>This gives us a </a:t>
                </a:r>
                <a:r>
                  <a:rPr lang="en-US" b="1" dirty="0"/>
                  <a:t>continuous reformulation</a:t>
                </a:r>
                <a:r>
                  <a:rPr lang="en-US" dirty="0"/>
                  <a:t> of the integer constraint.</a:t>
                </a:r>
              </a:p>
              <a:p>
                <a:r>
                  <a:rPr lang="en-US" dirty="0"/>
                  <a:t>But the challenge is that this complementarity constraint, together with the bound </a:t>
                </a:r>
                <a:r>
                  <a:rPr lang="en-US" sz="1200" i="0" kern="1200">
                    <a:solidFill>
                      <a:schemeClr val="tx1"/>
                    </a:solidFill>
                    <a:latin typeface="+mn-lt"/>
                    <a:ea typeface="+mn-ea"/>
                    <a:cs typeface="+mn-cs"/>
                  </a:rPr>
                  <a:t>0≤𝑥≤1</a:t>
                </a:r>
                <a:r>
                  <a:rPr lang="en-US" dirty="0"/>
                  <a:t>, makes the constraint Jacobian </a:t>
                </a:r>
                <a:r>
                  <a:rPr lang="en-US" b="1" dirty="0"/>
                  <a:t>rank deficient</a:t>
                </a:r>
                <a:r>
                  <a:rPr lang="en-US" dirty="0"/>
                  <a:t>, and it </a:t>
                </a:r>
                <a:r>
                  <a:rPr lang="en-US" b="1" dirty="0"/>
                  <a:t>violates LICQ and MFCQ</a:t>
                </a:r>
                <a:r>
                  <a:rPr lang="en-US" dirty="0"/>
                  <a:t>.</a:t>
                </a:r>
                <a:br>
                  <a:rPr lang="en-US" dirty="0"/>
                </a:br>
                <a:r>
                  <a:rPr lang="en-US" dirty="0"/>
                  <a:t>This means classical nonlinear programming theory does not apply, and standard solvers may fail.</a:t>
                </a:r>
              </a:p>
              <a:p>
                <a:endParaRPr lang="en-US" dirty="0"/>
              </a:p>
            </p:txBody>
          </p:sp>
        </mc:Fallback>
      </mc:AlternateContent>
      <p:sp>
        <p:nvSpPr>
          <p:cNvPr id="4" name="Slide Number Placeholder 3"/>
          <p:cNvSpPr>
            <a:spLocks noGrp="1"/>
          </p:cNvSpPr>
          <p:nvPr>
            <p:ph type="sldNum" sz="quarter" idx="5"/>
          </p:nvPr>
        </p:nvSpPr>
        <p:spPr/>
        <p:txBody>
          <a:bodyPr/>
          <a:lstStyle/>
          <a:p>
            <a:fld id="{993A010F-E540-4B89-A661-8A46B635F6F0}" type="slidenum">
              <a:rPr lang="en-US" smtClean="0"/>
              <a:t>14</a:t>
            </a:fld>
            <a:endParaRPr lang="en-US"/>
          </a:p>
        </p:txBody>
      </p:sp>
    </p:spTree>
    <p:extLst>
      <p:ext uri="{BB962C8B-B14F-4D97-AF65-F5344CB8AC3E}">
        <p14:creationId xmlns:p14="http://schemas.microsoft.com/office/powerpoint/2010/main" val="766039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handle this, we rely on </a:t>
                </a:r>
                <a:r>
                  <a:rPr lang="en-US" b="1" dirty="0"/>
                  <a:t>regularization-based approaches</a:t>
                </a:r>
                <a:r>
                  <a:rPr lang="en-US" dirty="0"/>
                  <a:t>, where the complementarity constraint is relaxed using terms like </a:t>
                </a:r>
                <a:r>
                  <a:rPr lang="ar-AE" sz="1200" i="0" kern="1200">
                    <a:solidFill>
                      <a:schemeClr val="tx1"/>
                    </a:solidFill>
                    <a:latin typeface="Cambria Math" panose="02040503050406030204" pitchFamily="18" charset="0"/>
                    <a:ea typeface="+mn-ea"/>
                    <a:cs typeface="+mn-cs"/>
                  </a:rPr>
                  <a:t>𝑥_𝑖 𝑦_𝑖=𝜀</a:t>
                </a:r>
                <a:r>
                  <a:rPr lang="ar-AE" dirty="0"/>
                  <a:t>, </a:t>
                </a:r>
                <a:r>
                  <a:rPr lang="en-US" dirty="0"/>
                  <a:t>or aggregated conditions such as </a:t>
                </a:r>
                <a:r>
                  <a:rPr lang="ar-AE" sz="1200" i="0" kern="1200">
                    <a:solidFill>
                      <a:schemeClr val="tx1"/>
                    </a:solidFill>
                    <a:latin typeface="Cambria Math" panose="02040503050406030204" pitchFamily="18" charset="0"/>
                    <a:ea typeface="+mn-ea"/>
                    <a:cs typeface="+mn-cs"/>
                  </a:rPr>
                  <a:t>𝑥^⊤ 𝑦≤𝜀</a:t>
                </a:r>
                <a:r>
                  <a:rPr lang="ar-AE" dirty="0"/>
                  <a:t>.</a:t>
                </a:r>
                <a:br>
                  <a:rPr lang="ar-AE" dirty="0"/>
                </a:br>
                <a:r>
                  <a:rPr lang="en-US" dirty="0"/>
                  <a:t>These relaxations create a sequence of smooth problems that approximate the original complementarity condition and allow us to solve the reformulated optimization efficiently.”</a:t>
                </a:r>
              </a:p>
              <a:p>
                <a:endParaRPr lang="en-US" dirty="0"/>
              </a:p>
            </p:txBody>
          </p:sp>
        </mc:Fallback>
      </mc:AlternateContent>
      <p:sp>
        <p:nvSpPr>
          <p:cNvPr id="4" name="Slide Number Placeholder 3"/>
          <p:cNvSpPr>
            <a:spLocks noGrp="1"/>
          </p:cNvSpPr>
          <p:nvPr>
            <p:ph type="sldNum" sz="quarter" idx="5"/>
          </p:nvPr>
        </p:nvSpPr>
        <p:spPr/>
        <p:txBody>
          <a:bodyPr/>
          <a:lstStyle/>
          <a:p>
            <a:fld id="{993A010F-E540-4B89-A661-8A46B635F6F0}" type="slidenum">
              <a:rPr lang="en-US" smtClean="0"/>
              <a:t>15</a:t>
            </a:fld>
            <a:endParaRPr lang="en-US"/>
          </a:p>
        </p:txBody>
      </p:sp>
    </p:spTree>
    <p:extLst>
      <p:ext uri="{BB962C8B-B14F-4D97-AF65-F5344CB8AC3E}">
        <p14:creationId xmlns:p14="http://schemas.microsoft.com/office/powerpoint/2010/main" val="1011610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a:t>To encode connectivity between agents, we start with a simple distance-based rule.</a:t>
                </a:r>
                <a:br>
                  <a:rPr lang="en-US" dirty="0"/>
                </a:br>
                <a:r>
                  <a:rPr lang="en-US" dirty="0"/>
                  <a:t>The binary variable </a:t>
                </a:r>
                <a:r>
                  <a:rPr lang="ar-AE" sz="1200" i="0" kern="1200">
                    <a:solidFill>
                      <a:schemeClr val="tx1"/>
                    </a:solidFill>
                    <a:latin typeface="+mn-lt"/>
                    <a:ea typeface="+mn-ea"/>
                    <a:cs typeface="+mn-cs"/>
                  </a:rPr>
                  <a:t>𝑎_𝑖𝑗</a:t>
                </a:r>
                <a:r>
                  <a:rPr lang="en-US" dirty="0"/>
                  <a:t>indicates whether agents </a:t>
                </a:r>
                <a:r>
                  <a:rPr lang="en-US" sz="1200" i="0" kern="1200">
                    <a:solidFill>
                      <a:schemeClr val="tx1"/>
                    </a:solidFill>
                    <a:latin typeface="+mn-lt"/>
                    <a:ea typeface="+mn-ea"/>
                    <a:cs typeface="+mn-cs"/>
                  </a:rPr>
                  <a:t>𝑖</a:t>
                </a:r>
                <a:r>
                  <a:rPr lang="en-US" dirty="0"/>
                  <a:t>and </a:t>
                </a:r>
                <a:r>
                  <a:rPr lang="en-US" sz="1200" i="0" kern="1200">
                    <a:solidFill>
                      <a:schemeClr val="tx1"/>
                    </a:solidFill>
                    <a:latin typeface="+mn-lt"/>
                    <a:ea typeface="+mn-ea"/>
                    <a:cs typeface="+mn-cs"/>
                  </a:rPr>
                  <a:t>𝑗</a:t>
                </a:r>
                <a:r>
                  <a:rPr lang="en-US" dirty="0"/>
                  <a:t>are connected: it is </a:t>
                </a:r>
                <a:r>
                  <a:rPr lang="en-US" b="1" dirty="0"/>
                  <a:t>1</a:t>
                </a:r>
                <a:r>
                  <a:rPr lang="en-US" dirty="0"/>
                  <a:t> if their separation is within the communication radius, and </a:t>
                </a:r>
                <a:r>
                  <a:rPr lang="en-US" b="1" dirty="0"/>
                  <a:t>0</a:t>
                </a:r>
                <a:r>
                  <a:rPr lang="en-US" dirty="0"/>
                  <a:t> otherwise.</a:t>
                </a:r>
              </a:p>
              <a:p>
                <a:r>
                  <a:rPr lang="en-US" dirty="0"/>
                  <a:t>This condition can be written equivalently using a standard big-M formulation:</a:t>
                </a:r>
              </a:p>
              <a:p>
                <a:r>
                  <a:rPr lang="en-US" sz="1200" i="0" kern="1200">
                    <a:solidFill>
                      <a:schemeClr val="tx1"/>
                    </a:solidFill>
                    <a:latin typeface="+mn-lt"/>
                    <a:ea typeface="+mn-ea"/>
                    <a:cs typeface="+mn-cs"/>
                  </a:rPr>
                  <a:t>∥</a:t>
                </a:r>
                <a:r>
                  <a:rPr lang="ar-AE" sz="1200" i="0" kern="1200">
                    <a:solidFill>
                      <a:schemeClr val="tx1"/>
                    </a:solidFill>
                    <a:latin typeface="+mn-lt"/>
                    <a:ea typeface="+mn-ea"/>
                    <a:cs typeface="+mn-cs"/>
                  </a:rPr>
                  <a:t>𝑟^𝑖 (𝑡)−𝑟^𝑗 (𝑡) ∥_2≤𝑟_(</a:t>
                </a:r>
                <a:r>
                  <a:rPr lang="en-US" sz="1200" i="0" kern="1200">
                    <a:solidFill>
                      <a:schemeClr val="tx1"/>
                    </a:solidFill>
                    <a:latin typeface="+mn-lt"/>
                    <a:ea typeface="+mn-ea"/>
                    <a:cs typeface="+mn-cs"/>
                  </a:rPr>
                  <a:t>max</a:t>
                </a:r>
                <a:r>
                  <a:rPr lang="ar-AE" sz="1200" i="0" kern="1200">
                    <a:solidFill>
                      <a:schemeClr val="tx1"/>
                    </a:solidFill>
                    <a:latin typeface="+mn-lt"/>
                    <a:ea typeface="+mn-ea"/>
                    <a:cs typeface="+mn-cs"/>
                  </a:rPr>
                  <a:t> ⁡ )+𝑀(1−𝑎_𝑖𝑗 ),</a:t>
                </a:r>
                <a:endParaRPr lang="ar-AE" dirty="0"/>
              </a:p>
              <a:p>
                <a:r>
                  <a:rPr lang="en-US" dirty="0"/>
                  <a:t>where a very large </a:t>
                </a:r>
                <a:r>
                  <a:rPr lang="en-US" sz="1200" i="0" kern="1200">
                    <a:solidFill>
                      <a:schemeClr val="tx1"/>
                    </a:solidFill>
                    <a:latin typeface="+mn-lt"/>
                    <a:ea typeface="+mn-ea"/>
                    <a:cs typeface="+mn-cs"/>
                  </a:rPr>
                  <a:t>𝑀</a:t>
                </a:r>
                <a:r>
                  <a:rPr lang="en-US" dirty="0"/>
                  <a:t>makes the constraint inactive when </a:t>
                </a:r>
                <a:r>
                  <a:rPr lang="ar-AE" sz="1200" i="0" kern="1200">
                    <a:solidFill>
                      <a:schemeClr val="tx1"/>
                    </a:solidFill>
                    <a:latin typeface="+mn-lt"/>
                    <a:ea typeface="+mn-ea"/>
                    <a:cs typeface="+mn-cs"/>
                  </a:rPr>
                  <a:t>𝑎_𝑖𝑗=0</a:t>
                </a:r>
                <a:r>
                  <a:rPr lang="ar-AE" dirty="0"/>
                  <a:t>.</a:t>
                </a:r>
              </a:p>
              <a:p>
                <a:r>
                  <a:rPr lang="en-US" dirty="0"/>
                  <a:t>So this formulation tells us which pairs of agents are within range and which are not, giving us the adjacency structure of the communication graph.</a:t>
                </a:r>
                <a:br>
                  <a:rPr lang="en-US" dirty="0"/>
                </a:br>
                <a:r>
                  <a:rPr lang="en-US" dirty="0"/>
                  <a:t>The figure illustrates that if an agent moves outside the communication radius, the corresponding link is lost</a:t>
                </a:r>
              </a:p>
              <a:p>
                <a:endParaRPr lang="en-US" dirty="0"/>
              </a:p>
            </p:txBody>
          </p:sp>
        </mc:Fallback>
      </mc:AlternateContent>
      <p:sp>
        <p:nvSpPr>
          <p:cNvPr id="4" name="Slide Number Placeholder 3"/>
          <p:cNvSpPr>
            <a:spLocks noGrp="1"/>
          </p:cNvSpPr>
          <p:nvPr>
            <p:ph type="sldNum" sz="quarter" idx="5"/>
          </p:nvPr>
        </p:nvSpPr>
        <p:spPr/>
        <p:txBody>
          <a:bodyPr/>
          <a:lstStyle/>
          <a:p>
            <a:fld id="{993A010F-E540-4B89-A661-8A46B635F6F0}" type="slidenum">
              <a:rPr lang="en-US" smtClean="0"/>
              <a:t>17</a:t>
            </a:fld>
            <a:endParaRPr lang="en-US"/>
          </a:p>
        </p:txBody>
      </p:sp>
    </p:spTree>
    <p:extLst>
      <p:ext uri="{BB962C8B-B14F-4D97-AF65-F5344CB8AC3E}">
        <p14:creationId xmlns:p14="http://schemas.microsoft.com/office/powerpoint/2010/main" val="4007854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a:t>Once we know which agent pairs are connected, we build the </a:t>
                </a:r>
                <a:r>
                  <a:rPr lang="en-US" b="1" dirty="0"/>
                  <a:t>communication graph</a:t>
                </a:r>
                <a:r>
                  <a:rPr lang="en-US" dirty="0"/>
                  <a:t> </a:t>
                </a:r>
                <a:r>
                  <a:rPr lang="en-US" sz="1200" i="0" kern="1200">
                    <a:solidFill>
                      <a:schemeClr val="tx1"/>
                    </a:solidFill>
                    <a:latin typeface="+mn-lt"/>
                    <a:ea typeface="+mn-ea"/>
                    <a:cs typeface="+mn-cs"/>
                  </a:rPr>
                  <a:t>𝐺</a:t>
                </a:r>
                <a:r>
                  <a:rPr lang="ar-AE" sz="1200" i="0" kern="1200">
                    <a:solidFill>
                      <a:schemeClr val="tx1"/>
                    </a:solidFill>
                    <a:latin typeface="+mn-lt"/>
                    <a:ea typeface="+mn-ea"/>
                    <a:cs typeface="+mn-cs"/>
                  </a:rPr>
                  <a:t>(𝑡)</a:t>
                </a:r>
                <a:r>
                  <a:rPr lang="ar-AE" dirty="0"/>
                  <a:t>.</a:t>
                </a:r>
                <a:br>
                  <a:rPr lang="ar-AE" dirty="0"/>
                </a:br>
                <a:r>
                  <a:rPr lang="en-US" dirty="0"/>
                  <a:t>This graph is represented by its adjacency matrix </a:t>
                </a:r>
                <a:r>
                  <a:rPr lang="en-US" sz="1200" i="0" kern="1200">
                    <a:solidFill>
                      <a:schemeClr val="tx1"/>
                    </a:solidFill>
                    <a:latin typeface="+mn-lt"/>
                    <a:ea typeface="+mn-ea"/>
                    <a:cs typeface="+mn-cs"/>
                  </a:rPr>
                  <a:t>𝐴</a:t>
                </a:r>
                <a:r>
                  <a:rPr lang="ar-AE" sz="1200" i="0" kern="1200">
                    <a:solidFill>
                      <a:schemeClr val="tx1"/>
                    </a:solidFill>
                    <a:latin typeface="+mn-lt"/>
                    <a:ea typeface="+mn-ea"/>
                    <a:cs typeface="+mn-cs"/>
                  </a:rPr>
                  <a:t>(𝑡)</a:t>
                </a:r>
                <a:r>
                  <a:rPr lang="en-US" dirty="0"/>
                  <a:t>and degree matrix </a:t>
                </a:r>
                <a:r>
                  <a:rPr lang="en-US" sz="1200" i="0" kern="1200">
                    <a:solidFill>
                      <a:schemeClr val="tx1"/>
                    </a:solidFill>
                    <a:latin typeface="+mn-lt"/>
                    <a:ea typeface="+mn-ea"/>
                    <a:cs typeface="+mn-cs"/>
                  </a:rPr>
                  <a:t>𝐷</a:t>
                </a:r>
                <a:r>
                  <a:rPr lang="en-US" dirty="0"/>
                  <a:t>, and from these we form the graph Laplacian</a:t>
                </a:r>
              </a:p>
              <a:p>
                <a:r>
                  <a:rPr lang="en-US" sz="1200" i="0" kern="1200">
                    <a:solidFill>
                      <a:schemeClr val="tx1"/>
                    </a:solidFill>
                    <a:latin typeface="+mn-lt"/>
                    <a:ea typeface="+mn-ea"/>
                    <a:cs typeface="+mn-cs"/>
                  </a:rPr>
                  <a:t>𝐿=𝐷−𝐴.</a:t>
                </a:r>
                <a:endParaRPr lang="en-US" dirty="0"/>
              </a:p>
              <a:p>
                <a:r>
                  <a:rPr lang="en-US" dirty="0"/>
                  <a:t>A key graph-theoretic fact is that the graph is connected </a:t>
                </a:r>
                <a:r>
                  <a:rPr lang="en-US" b="1" dirty="0"/>
                  <a:t>if and only if</a:t>
                </a:r>
                <a:r>
                  <a:rPr lang="en-US" dirty="0"/>
                  <a:t> the second smallest eigenvalue of the Laplacian — the algebraic connectivity — is strictly positive.</a:t>
                </a:r>
              </a:p>
              <a:p>
                <a:r>
                  <a:rPr lang="en-US" dirty="0"/>
                  <a:t>Instead of computing eigenvalues directly, we use an equivalent condition.</a:t>
                </a:r>
                <a:br>
                  <a:rPr lang="en-US" dirty="0"/>
                </a:br>
                <a:r>
                  <a:rPr lang="en-US" dirty="0"/>
                  <a:t>Connectivity is guaranteed if the </a:t>
                </a:r>
                <a:r>
                  <a:rPr lang="en-US" dirty="0" err="1"/>
                  <a:t>nullspace</a:t>
                </a:r>
                <a:r>
                  <a:rPr lang="en-US" dirty="0"/>
                  <a:t> of </a:t>
                </a:r>
                <a:r>
                  <a:rPr lang="en-US" sz="1200" i="0" kern="1200">
                    <a:solidFill>
                      <a:schemeClr val="tx1"/>
                    </a:solidFill>
                    <a:latin typeface="+mn-lt"/>
                    <a:ea typeface="+mn-ea"/>
                    <a:cs typeface="+mn-cs"/>
                  </a:rPr>
                  <a:t>𝐿</a:t>
                </a:r>
                <a:r>
                  <a:rPr lang="en-US" dirty="0"/>
                  <a:t>has dimension one, which we can enforce by requiring</a:t>
                </a:r>
              </a:p>
              <a:p>
                <a:r>
                  <a:rPr lang="en-US" sz="1200" i="0" kern="1200">
                    <a:solidFill>
                      <a:schemeClr val="tx1"/>
                    </a:solidFill>
                    <a:latin typeface="+mn-lt"/>
                    <a:ea typeface="+mn-ea"/>
                    <a:cs typeface="+mn-cs"/>
                  </a:rPr>
                  <a:t>∥𝐿</a:t>
                </a:r>
                <a:r>
                  <a:rPr lang="ar-AE" sz="1200" i="0" kern="1200">
                    <a:solidFill>
                      <a:schemeClr val="tx1"/>
                    </a:solidFill>
                    <a:latin typeface="+mn-lt"/>
                    <a:ea typeface="+mn-ea"/>
                    <a:cs typeface="+mn-cs"/>
                  </a:rPr>
                  <a:t>𝑤_𝑖 ∥_2^2≥𝜀, 𝑤_𝑖⊥</a:t>
                </a:r>
                <a:r>
                  <a:rPr lang="ar-AE" sz="1200" b="1" i="0" kern="1200">
                    <a:solidFill>
                      <a:schemeClr val="tx1"/>
                    </a:solidFill>
                    <a:latin typeface="+mn-lt"/>
                    <a:ea typeface="+mn-ea"/>
                    <a:cs typeface="+mn-cs"/>
                  </a:rPr>
                  <a:t>𝟏</a:t>
                </a:r>
                <a:r>
                  <a:rPr lang="ar-AE" sz="1200" b="0" i="0" kern="1200">
                    <a:solidFill>
                      <a:schemeClr val="tx1"/>
                    </a:solidFill>
                    <a:latin typeface="+mn-lt"/>
                    <a:ea typeface="+mn-ea"/>
                    <a:cs typeface="+mn-cs"/>
                  </a:rPr>
                  <a:t>,</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𝑖=1,…,𝑛−1.</a:t>
                </a:r>
                <a:endParaRPr lang="ar-AE" b="0" dirty="0"/>
              </a:p>
              <a:p>
                <a:r>
                  <a:rPr lang="en-US" dirty="0"/>
                  <a:t>This gives us a differentiable way to encode global connectivity inside our trajectory optimization problem.</a:t>
                </a:r>
              </a:p>
              <a:p>
                <a:endParaRPr lang="en-US" dirty="0"/>
              </a:p>
            </p:txBody>
          </p:sp>
        </mc:Fallback>
      </mc:AlternateContent>
      <p:sp>
        <p:nvSpPr>
          <p:cNvPr id="4" name="Slide Number Placeholder 3"/>
          <p:cNvSpPr>
            <a:spLocks noGrp="1"/>
          </p:cNvSpPr>
          <p:nvPr>
            <p:ph type="sldNum" sz="quarter" idx="5"/>
          </p:nvPr>
        </p:nvSpPr>
        <p:spPr/>
        <p:txBody>
          <a:bodyPr/>
          <a:lstStyle/>
          <a:p>
            <a:fld id="{993A010F-E540-4B89-A661-8A46B635F6F0}" type="slidenum">
              <a:rPr lang="en-US" smtClean="0"/>
              <a:t>18</a:t>
            </a:fld>
            <a:endParaRPr lang="en-US"/>
          </a:p>
        </p:txBody>
      </p:sp>
    </p:spTree>
    <p:extLst>
      <p:ext uri="{BB962C8B-B14F-4D97-AF65-F5344CB8AC3E}">
        <p14:creationId xmlns:p14="http://schemas.microsoft.com/office/powerpoint/2010/main" val="3332873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A010F-E540-4B89-A661-8A46B635F6F0}" type="slidenum">
              <a:rPr lang="en-US" smtClean="0"/>
              <a:t>19</a:t>
            </a:fld>
            <a:endParaRPr lang="en-US"/>
          </a:p>
        </p:txBody>
      </p:sp>
    </p:spTree>
    <p:extLst>
      <p:ext uri="{BB962C8B-B14F-4D97-AF65-F5344CB8AC3E}">
        <p14:creationId xmlns:p14="http://schemas.microsoft.com/office/powerpoint/2010/main" val="2857571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A010F-E540-4B89-A661-8A46B635F6F0}" type="slidenum">
              <a:rPr lang="en-US" smtClean="0"/>
              <a:t>20</a:t>
            </a:fld>
            <a:endParaRPr lang="en-US"/>
          </a:p>
        </p:txBody>
      </p:sp>
    </p:spTree>
    <p:extLst>
      <p:ext uri="{BB962C8B-B14F-4D97-AF65-F5344CB8AC3E}">
        <p14:creationId xmlns:p14="http://schemas.microsoft.com/office/powerpoint/2010/main" val="388406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A010F-E540-4B89-A661-8A46B635F6F0}" type="slidenum">
              <a:rPr lang="en-US" smtClean="0"/>
              <a:t>2</a:t>
            </a:fld>
            <a:endParaRPr lang="en-US"/>
          </a:p>
        </p:txBody>
      </p:sp>
    </p:spTree>
    <p:extLst>
      <p:ext uri="{BB962C8B-B14F-4D97-AF65-F5344CB8AC3E}">
        <p14:creationId xmlns:p14="http://schemas.microsoft.com/office/powerpoint/2010/main" val="11564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a:t>The problem we address is: given </a:t>
                </a:r>
                <a:r>
                  <a:rPr lang="ar-AE" sz="1200" i="0" kern="1200">
                    <a:solidFill>
                      <a:schemeClr val="tx1"/>
                    </a:solidFill>
                    <a:latin typeface="+mn-lt"/>
                    <a:ea typeface="+mn-ea"/>
                    <a:cs typeface="+mn-cs"/>
                  </a:rPr>
                  <a:t>𝑛_𝑎</a:t>
                </a:r>
                <a:r>
                  <a:rPr lang="en-US" dirty="0"/>
                  <a:t>agents starting in an initial region </a:t>
                </a:r>
                <a:r>
                  <a:rPr lang="ar-AE" sz="1200" i="0" kern="1200">
                    <a:solidFill>
                      <a:schemeClr val="tx1"/>
                    </a:solidFill>
                    <a:latin typeface="+mn-lt"/>
                    <a:ea typeface="+mn-ea"/>
                    <a:cs typeface="+mn-cs"/>
                  </a:rPr>
                  <a:t>𝑋_𝑖</a:t>
                </a:r>
                <a:r>
                  <a:rPr lang="ar-AE" dirty="0"/>
                  <a:t>, </a:t>
                </a:r>
                <a:r>
                  <a:rPr lang="en-US" dirty="0"/>
                  <a:t>they must navigate through obstacles, avoid collisions, and reach a final region </a:t>
                </a:r>
                <a:r>
                  <a:rPr lang="ar-AE" sz="1200" i="0" kern="1200">
                    <a:solidFill>
                      <a:schemeClr val="tx1"/>
                    </a:solidFill>
                    <a:latin typeface="+mn-lt"/>
                    <a:ea typeface="+mn-ea"/>
                    <a:cs typeface="+mn-cs"/>
                  </a:rPr>
                  <a:t>𝑋_𝑓</a:t>
                </a:r>
                <a:r>
                  <a:rPr lang="ar-AE" dirty="0"/>
                  <a:t>. </a:t>
                </a:r>
                <a:r>
                  <a:rPr lang="en-US" dirty="0"/>
                  <a:t>At the same time, they must maintain global connectivity — in other words, the communication graph must remain connected, typically enforced through a minimum spanning tree that stays intact throughout the trajectory. On top of that, each agent’s dynamics are stochastic, so we must ensure all these constraints hold with high probability</a:t>
                </a:r>
              </a:p>
            </p:txBody>
          </p:sp>
        </mc:Fallback>
      </mc:AlternateContent>
      <p:sp>
        <p:nvSpPr>
          <p:cNvPr id="4" name="Slide Number Placeholder 3"/>
          <p:cNvSpPr>
            <a:spLocks noGrp="1"/>
          </p:cNvSpPr>
          <p:nvPr>
            <p:ph type="sldNum" sz="quarter" idx="5"/>
          </p:nvPr>
        </p:nvSpPr>
        <p:spPr/>
        <p:txBody>
          <a:bodyPr/>
          <a:lstStyle/>
          <a:p>
            <a:fld id="{993A010F-E540-4B89-A661-8A46B635F6F0}" type="slidenum">
              <a:rPr lang="en-US" smtClean="0"/>
              <a:t>3</a:t>
            </a:fld>
            <a:endParaRPr lang="en-US"/>
          </a:p>
        </p:txBody>
      </p:sp>
    </p:spTree>
    <p:extLst>
      <p:ext uri="{BB962C8B-B14F-4D97-AF65-F5344CB8AC3E}">
        <p14:creationId xmlns:p14="http://schemas.microsoft.com/office/powerpoint/2010/main" val="4062762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A8E8C-B3D0-86D8-4E5F-6304B5A77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B70B9-E61B-C1C4-79F8-C6FEC78D857C}"/>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D3DBADD4-DF00-A588-105B-2C83CBE2B484}"/>
                  </a:ext>
                </a:extLst>
              </p:cNvPr>
              <p:cNvSpPr>
                <a:spLocks noGrp="1"/>
              </p:cNvSpPr>
              <p:nvPr>
                <p:ph type="body" idx="1"/>
              </p:nvPr>
            </p:nvSpPr>
            <p:spPr/>
            <p:txBody>
              <a:bodyPr/>
              <a:lstStyle/>
              <a:p>
                <a:endParaRPr lang="en-US" dirty="0"/>
              </a:p>
            </p:txBody>
          </p:sp>
        </mc:Choice>
        <mc:Fallback xmlns="">
          <p:sp>
            <p:nvSpPr>
              <p:cNvPr id="3" name="Notes Placeholder 2">
                <a:extLst>
                  <a:ext uri="{FF2B5EF4-FFF2-40B4-BE49-F238E27FC236}">
                    <a16:creationId xmlns:a16="http://schemas.microsoft.com/office/drawing/2014/main" id="{D3DBADD4-DF00-A588-105B-2C83CBE2B484}"/>
                  </a:ext>
                </a:extLst>
              </p:cNvPr>
              <p:cNvSpPr>
                <a:spLocks noGrp="1"/>
              </p:cNvSpPr>
              <p:nvPr>
                <p:ph type="body" idx="1"/>
              </p:nvPr>
            </p:nvSpPr>
            <p:spPr/>
            <p:txBody>
              <a:bodyPr/>
              <a:lstStyle/>
              <a:p>
                <a:r>
                  <a:rPr lang="en-US" dirty="0"/>
                  <a:t>The problem we address is: given </a:t>
                </a:r>
                <a:r>
                  <a:rPr lang="ar-AE" sz="1200" i="0" kern="1200">
                    <a:solidFill>
                      <a:schemeClr val="tx1"/>
                    </a:solidFill>
                    <a:latin typeface="+mn-lt"/>
                    <a:ea typeface="+mn-ea"/>
                    <a:cs typeface="+mn-cs"/>
                  </a:rPr>
                  <a:t>𝑛_𝑎</a:t>
                </a:r>
                <a:r>
                  <a:rPr lang="en-US" dirty="0"/>
                  <a:t>agents starting in an initial region </a:t>
                </a:r>
                <a:r>
                  <a:rPr lang="ar-AE" sz="1200" i="0" kern="1200">
                    <a:solidFill>
                      <a:schemeClr val="tx1"/>
                    </a:solidFill>
                    <a:latin typeface="+mn-lt"/>
                    <a:ea typeface="+mn-ea"/>
                    <a:cs typeface="+mn-cs"/>
                  </a:rPr>
                  <a:t>𝑋_𝑖</a:t>
                </a:r>
                <a:r>
                  <a:rPr lang="ar-AE" dirty="0"/>
                  <a:t>, </a:t>
                </a:r>
                <a:r>
                  <a:rPr lang="en-US" dirty="0"/>
                  <a:t>they must navigate through obstacles, avoid collisions, and reach a final region </a:t>
                </a:r>
                <a:r>
                  <a:rPr lang="ar-AE" sz="1200" i="0" kern="1200">
                    <a:solidFill>
                      <a:schemeClr val="tx1"/>
                    </a:solidFill>
                    <a:latin typeface="+mn-lt"/>
                    <a:ea typeface="+mn-ea"/>
                    <a:cs typeface="+mn-cs"/>
                  </a:rPr>
                  <a:t>𝑋_𝑓</a:t>
                </a:r>
                <a:r>
                  <a:rPr lang="ar-AE" dirty="0"/>
                  <a:t>. </a:t>
                </a:r>
                <a:r>
                  <a:rPr lang="en-US" dirty="0"/>
                  <a:t>At the same time, they must maintain global connectivity — in other words, the communication graph must remain connected, typically enforced through a minimum spanning tree that stays intact throughout the trajectory. On top of that, each agent’s dynamics are stochastic, so we must ensure all these constraints hold with high probability</a:t>
                </a:r>
              </a:p>
            </p:txBody>
          </p:sp>
        </mc:Fallback>
      </mc:AlternateContent>
      <p:sp>
        <p:nvSpPr>
          <p:cNvPr id="4" name="Slide Number Placeholder 3">
            <a:extLst>
              <a:ext uri="{FF2B5EF4-FFF2-40B4-BE49-F238E27FC236}">
                <a16:creationId xmlns:a16="http://schemas.microsoft.com/office/drawing/2014/main" id="{E28EF1AE-1887-05F4-4D9A-F3E03C28AEF9}"/>
              </a:ext>
            </a:extLst>
          </p:cNvPr>
          <p:cNvSpPr>
            <a:spLocks noGrp="1"/>
          </p:cNvSpPr>
          <p:nvPr>
            <p:ph type="sldNum" sz="quarter" idx="5"/>
          </p:nvPr>
        </p:nvSpPr>
        <p:spPr/>
        <p:txBody>
          <a:bodyPr/>
          <a:lstStyle/>
          <a:p>
            <a:fld id="{993A010F-E540-4B89-A661-8A46B635F6F0}" type="slidenum">
              <a:rPr lang="en-US" smtClean="0"/>
              <a:t>4</a:t>
            </a:fld>
            <a:endParaRPr lang="en-US"/>
          </a:p>
        </p:txBody>
      </p:sp>
    </p:spTree>
    <p:extLst>
      <p:ext uri="{BB962C8B-B14F-4D97-AF65-F5344CB8AC3E}">
        <p14:creationId xmlns:p14="http://schemas.microsoft.com/office/powerpoint/2010/main" val="156873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54C43-DB4E-CBF9-AFF6-A3FA586B6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1C229-B1B0-91AD-2284-78D81AE64130}"/>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3A2A62C0-775F-8B36-618B-7C8E1D345992}"/>
                  </a:ext>
                </a:extLst>
              </p:cNvPr>
              <p:cNvSpPr>
                <a:spLocks noGrp="1"/>
              </p:cNvSpPr>
              <p:nvPr>
                <p:ph type="body" idx="1"/>
              </p:nvPr>
            </p:nvSpPr>
            <p:spPr/>
            <p:txBody>
              <a:bodyPr/>
              <a:lstStyle/>
              <a:p>
                <a:endParaRPr lang="en-US" dirty="0"/>
              </a:p>
            </p:txBody>
          </p:sp>
        </mc:Choice>
        <mc:Fallback xmlns="">
          <p:sp>
            <p:nvSpPr>
              <p:cNvPr id="3" name="Notes Placeholder 2">
                <a:extLst>
                  <a:ext uri="{FF2B5EF4-FFF2-40B4-BE49-F238E27FC236}">
                    <a16:creationId xmlns:a16="http://schemas.microsoft.com/office/drawing/2014/main" id="{3A2A62C0-775F-8B36-618B-7C8E1D345992}"/>
                  </a:ext>
                </a:extLst>
              </p:cNvPr>
              <p:cNvSpPr>
                <a:spLocks noGrp="1"/>
              </p:cNvSpPr>
              <p:nvPr>
                <p:ph type="body" idx="1"/>
              </p:nvPr>
            </p:nvSpPr>
            <p:spPr/>
            <p:txBody>
              <a:bodyPr/>
              <a:lstStyle/>
              <a:p>
                <a:r>
                  <a:rPr lang="en-US" dirty="0"/>
                  <a:t>The problem we address is: given </a:t>
                </a:r>
                <a:r>
                  <a:rPr lang="ar-AE" sz="1200" i="0" kern="1200">
                    <a:solidFill>
                      <a:schemeClr val="tx1"/>
                    </a:solidFill>
                    <a:latin typeface="+mn-lt"/>
                    <a:ea typeface="+mn-ea"/>
                    <a:cs typeface="+mn-cs"/>
                  </a:rPr>
                  <a:t>𝑛_𝑎</a:t>
                </a:r>
                <a:r>
                  <a:rPr lang="en-US" dirty="0"/>
                  <a:t>agents starting in an initial region </a:t>
                </a:r>
                <a:r>
                  <a:rPr lang="ar-AE" sz="1200" i="0" kern="1200">
                    <a:solidFill>
                      <a:schemeClr val="tx1"/>
                    </a:solidFill>
                    <a:latin typeface="+mn-lt"/>
                    <a:ea typeface="+mn-ea"/>
                    <a:cs typeface="+mn-cs"/>
                  </a:rPr>
                  <a:t>𝑋_𝑖</a:t>
                </a:r>
                <a:r>
                  <a:rPr lang="ar-AE" dirty="0"/>
                  <a:t>, </a:t>
                </a:r>
                <a:r>
                  <a:rPr lang="en-US" dirty="0"/>
                  <a:t>they must navigate through obstacles, avoid collisions, and reach a final region </a:t>
                </a:r>
                <a:r>
                  <a:rPr lang="ar-AE" sz="1200" i="0" kern="1200">
                    <a:solidFill>
                      <a:schemeClr val="tx1"/>
                    </a:solidFill>
                    <a:latin typeface="+mn-lt"/>
                    <a:ea typeface="+mn-ea"/>
                    <a:cs typeface="+mn-cs"/>
                  </a:rPr>
                  <a:t>𝑋_𝑓</a:t>
                </a:r>
                <a:r>
                  <a:rPr lang="ar-AE" dirty="0"/>
                  <a:t>. </a:t>
                </a:r>
                <a:r>
                  <a:rPr lang="en-US" dirty="0"/>
                  <a:t>At the same time, they must maintain global connectivity — in other words, the communication graph must remain connected, typically enforced through a minimum spanning tree that stays intact throughout the trajectory. On top of that, each agent’s dynamics are stochastic, so we must ensure all these constraints hold with high probability</a:t>
                </a:r>
              </a:p>
            </p:txBody>
          </p:sp>
        </mc:Fallback>
      </mc:AlternateContent>
      <p:sp>
        <p:nvSpPr>
          <p:cNvPr id="4" name="Slide Number Placeholder 3">
            <a:extLst>
              <a:ext uri="{FF2B5EF4-FFF2-40B4-BE49-F238E27FC236}">
                <a16:creationId xmlns:a16="http://schemas.microsoft.com/office/drawing/2014/main" id="{6B38C0FA-42DF-F554-B67E-650066D08A34}"/>
              </a:ext>
            </a:extLst>
          </p:cNvPr>
          <p:cNvSpPr>
            <a:spLocks noGrp="1"/>
          </p:cNvSpPr>
          <p:nvPr>
            <p:ph type="sldNum" sz="quarter" idx="5"/>
          </p:nvPr>
        </p:nvSpPr>
        <p:spPr/>
        <p:txBody>
          <a:bodyPr/>
          <a:lstStyle/>
          <a:p>
            <a:fld id="{993A010F-E540-4B89-A661-8A46B635F6F0}" type="slidenum">
              <a:rPr lang="en-US" smtClean="0"/>
              <a:t>5</a:t>
            </a:fld>
            <a:endParaRPr lang="en-US"/>
          </a:p>
        </p:txBody>
      </p:sp>
    </p:spTree>
    <p:extLst>
      <p:ext uri="{BB962C8B-B14F-4D97-AF65-F5344CB8AC3E}">
        <p14:creationId xmlns:p14="http://schemas.microsoft.com/office/powerpoint/2010/main" val="2675849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6235B-A90F-BDA0-F39D-56D4CB0BD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0D7F0-98FC-F8CC-D512-0086004FEC85}"/>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3DFBD58C-C397-C702-CC2B-B658EF8BA8A5}"/>
                  </a:ext>
                </a:extLst>
              </p:cNvPr>
              <p:cNvSpPr>
                <a:spLocks noGrp="1"/>
              </p:cNvSpPr>
              <p:nvPr>
                <p:ph type="body" idx="1"/>
              </p:nvPr>
            </p:nvSpPr>
            <p:spPr/>
            <p:txBody>
              <a:bodyPr/>
              <a:lstStyle/>
              <a:p>
                <a:endParaRPr lang="en-US" dirty="0"/>
              </a:p>
            </p:txBody>
          </p:sp>
        </mc:Choice>
        <mc:Fallback xmlns="">
          <p:sp>
            <p:nvSpPr>
              <p:cNvPr id="3" name="Notes Placeholder 2">
                <a:extLst>
                  <a:ext uri="{FF2B5EF4-FFF2-40B4-BE49-F238E27FC236}">
                    <a16:creationId xmlns:a16="http://schemas.microsoft.com/office/drawing/2014/main" id="{3DFBD58C-C397-C702-CC2B-B658EF8BA8A5}"/>
                  </a:ext>
                </a:extLst>
              </p:cNvPr>
              <p:cNvSpPr>
                <a:spLocks noGrp="1"/>
              </p:cNvSpPr>
              <p:nvPr>
                <p:ph type="body" idx="1"/>
              </p:nvPr>
            </p:nvSpPr>
            <p:spPr/>
            <p:txBody>
              <a:bodyPr/>
              <a:lstStyle/>
              <a:p>
                <a:r>
                  <a:rPr lang="en-US" dirty="0"/>
                  <a:t>The problem we address is: given </a:t>
                </a:r>
                <a:r>
                  <a:rPr lang="ar-AE" sz="1200" i="0" kern="1200">
                    <a:solidFill>
                      <a:schemeClr val="tx1"/>
                    </a:solidFill>
                    <a:latin typeface="+mn-lt"/>
                    <a:ea typeface="+mn-ea"/>
                    <a:cs typeface="+mn-cs"/>
                  </a:rPr>
                  <a:t>𝑛_𝑎</a:t>
                </a:r>
                <a:r>
                  <a:rPr lang="en-US" dirty="0"/>
                  <a:t>agents starting in an initial region </a:t>
                </a:r>
                <a:r>
                  <a:rPr lang="ar-AE" sz="1200" i="0" kern="1200">
                    <a:solidFill>
                      <a:schemeClr val="tx1"/>
                    </a:solidFill>
                    <a:latin typeface="+mn-lt"/>
                    <a:ea typeface="+mn-ea"/>
                    <a:cs typeface="+mn-cs"/>
                  </a:rPr>
                  <a:t>𝑋_𝑖</a:t>
                </a:r>
                <a:r>
                  <a:rPr lang="ar-AE" dirty="0"/>
                  <a:t>, </a:t>
                </a:r>
                <a:r>
                  <a:rPr lang="en-US" dirty="0"/>
                  <a:t>they must navigate through obstacles, avoid collisions, and reach a final region </a:t>
                </a:r>
                <a:r>
                  <a:rPr lang="ar-AE" sz="1200" i="0" kern="1200">
                    <a:solidFill>
                      <a:schemeClr val="tx1"/>
                    </a:solidFill>
                    <a:latin typeface="+mn-lt"/>
                    <a:ea typeface="+mn-ea"/>
                    <a:cs typeface="+mn-cs"/>
                  </a:rPr>
                  <a:t>𝑋_𝑓</a:t>
                </a:r>
                <a:r>
                  <a:rPr lang="ar-AE" dirty="0"/>
                  <a:t>. </a:t>
                </a:r>
                <a:r>
                  <a:rPr lang="en-US" dirty="0"/>
                  <a:t>At the same time, they must maintain global connectivity — in other words, the communication graph must remain connected, typically enforced through a minimum spanning tree that stays intact throughout the trajectory. On top of that, each agent’s dynamics are stochastic, so we must ensure all these constraints hold with high probability</a:t>
                </a:r>
              </a:p>
            </p:txBody>
          </p:sp>
        </mc:Fallback>
      </mc:AlternateContent>
      <p:sp>
        <p:nvSpPr>
          <p:cNvPr id="4" name="Slide Number Placeholder 3">
            <a:extLst>
              <a:ext uri="{FF2B5EF4-FFF2-40B4-BE49-F238E27FC236}">
                <a16:creationId xmlns:a16="http://schemas.microsoft.com/office/drawing/2014/main" id="{A81BD29A-B49E-0FF9-FA84-96A9671BAFAD}"/>
              </a:ext>
            </a:extLst>
          </p:cNvPr>
          <p:cNvSpPr>
            <a:spLocks noGrp="1"/>
          </p:cNvSpPr>
          <p:nvPr>
            <p:ph type="sldNum" sz="quarter" idx="5"/>
          </p:nvPr>
        </p:nvSpPr>
        <p:spPr/>
        <p:txBody>
          <a:bodyPr/>
          <a:lstStyle/>
          <a:p>
            <a:fld id="{993A010F-E540-4B89-A661-8A46B635F6F0}" type="slidenum">
              <a:rPr lang="en-US" smtClean="0"/>
              <a:t>6</a:t>
            </a:fld>
            <a:endParaRPr lang="en-US"/>
          </a:p>
        </p:txBody>
      </p:sp>
    </p:spTree>
    <p:extLst>
      <p:ext uri="{BB962C8B-B14F-4D97-AF65-F5344CB8AC3E}">
        <p14:creationId xmlns:p14="http://schemas.microsoft.com/office/powerpoint/2010/main" val="3497180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a:t>The multi-agent connectivity problem is modeled as a time varying graph, the rank of Laplacian should be N – 1</a:t>
                </a:r>
              </a:p>
              <a:p>
                <a:r>
                  <a:rPr lang="en-US" dirty="0"/>
                  <a:t>We want to generate state and control trajectories that minimize an expected cost, where </a:t>
                </a:r>
                <a:r>
                  <a:rPr lang="en-US" sz="1200" i="0" kern="1200">
                    <a:solidFill>
                      <a:schemeClr val="tx1"/>
                    </a:solidFill>
                    <a:latin typeface="+mn-lt"/>
                    <a:ea typeface="+mn-ea"/>
                    <a:cs typeface="+mn-cs"/>
                  </a:rPr>
                  <a:t>𝐽</a:t>
                </a:r>
                <a:r>
                  <a:rPr lang="en-US" dirty="0"/>
                  <a:t>is a convex function, subject to the system evolving under stochastic dynamics. The disturbance </a:t>
                </a:r>
                <a:r>
                  <a:rPr lang="ar-AE" sz="1200" i="0" kern="1200">
                    <a:solidFill>
                      <a:schemeClr val="tx1"/>
                    </a:solidFill>
                    <a:latin typeface="+mn-lt"/>
                    <a:ea typeface="+mn-ea"/>
                    <a:cs typeface="+mn-cs"/>
                  </a:rPr>
                  <a:t>𝜉_𝑘</a:t>
                </a:r>
                <a:r>
                  <a:rPr lang="en-US" dirty="0"/>
                  <a:t>is drawn from a distribution </a:t>
                </a:r>
                <a:r>
                  <a:rPr lang="en-US" sz="1200" i="0" kern="1200">
                    <a:solidFill>
                      <a:schemeClr val="tx1"/>
                    </a:solidFill>
                    <a:latin typeface="+mn-lt"/>
                    <a:ea typeface="+mn-ea"/>
                    <a:cs typeface="+mn-cs"/>
                  </a:rPr>
                  <a:t>𝒫</a:t>
                </a:r>
                <a:r>
                  <a:rPr lang="en-US" dirty="0"/>
                  <a:t>.</a:t>
                </a:r>
              </a:p>
              <a:p>
                <a:r>
                  <a:rPr lang="en-US" dirty="0"/>
                  <a:t>The two major constraints in this problem are </a:t>
                </a:r>
                <a:r>
                  <a:rPr lang="en-US" b="1" dirty="0"/>
                  <a:t>connectivity</a:t>
                </a:r>
                <a:r>
                  <a:rPr lang="en-US" dirty="0"/>
                  <a:t> and </a:t>
                </a:r>
                <a:r>
                  <a:rPr lang="en-US" b="1" dirty="0"/>
                  <a:t>collision avoidance</a:t>
                </a:r>
                <a:r>
                  <a:rPr lang="en-US" dirty="0"/>
                  <a:t>. We require the agents to remain in the connectivity set </a:t>
                </a:r>
                <a:r>
                  <a:rPr lang="ar-AE" sz="1200" i="0" kern="1200">
                    <a:solidFill>
                      <a:schemeClr val="tx1"/>
                    </a:solidFill>
                    <a:latin typeface="+mn-lt"/>
                    <a:ea typeface="+mn-ea"/>
                    <a:cs typeface="+mn-cs"/>
                  </a:rPr>
                  <a:t>𝒳_</a:t>
                </a:r>
                <a:r>
                  <a:rPr lang="en-US" sz="1200" b="0" i="0" kern="1200">
                    <a:solidFill>
                      <a:schemeClr val="tx1"/>
                    </a:solidFill>
                    <a:latin typeface="+mn-lt"/>
                    <a:ea typeface="+mn-ea"/>
                    <a:cs typeface="+mn-cs"/>
                  </a:rPr>
                  <a:t>"con</a:t>
                </a:r>
                <a:r>
                  <a:rPr lang="ar-AE" sz="1200" b="0" i="0" kern="1200">
                    <a:solidFill>
                      <a:schemeClr val="tx1"/>
                    </a:solidFill>
                    <a:latin typeface="+mn-lt"/>
                    <a:ea typeface="+mn-ea"/>
                    <a:cs typeface="+mn-cs"/>
                  </a:rPr>
                  <a:t>" </a:t>
                </a:r>
                <a:r>
                  <a:rPr lang="en-US" dirty="0"/>
                  <a:t>with probability at least </a:t>
                </a:r>
                <a:r>
                  <a:rPr lang="en-US" sz="1200" i="0" kern="1200">
                    <a:solidFill>
                      <a:schemeClr val="tx1"/>
                    </a:solidFill>
                    <a:latin typeface="+mn-lt"/>
                    <a:ea typeface="+mn-ea"/>
                    <a:cs typeface="+mn-cs"/>
                  </a:rPr>
                  <a:t>1−𝛼</a:t>
                </a:r>
                <a:r>
                  <a:rPr lang="en-US" dirty="0"/>
                  <a:t>, and similarly, to remain in the safe set </a:t>
                </a:r>
                <a:r>
                  <a:rPr lang="ar-AE" sz="1200" i="0" kern="1200">
                    <a:solidFill>
                      <a:schemeClr val="tx1"/>
                    </a:solidFill>
                    <a:latin typeface="+mn-lt"/>
                    <a:ea typeface="+mn-ea"/>
                    <a:cs typeface="+mn-cs"/>
                  </a:rPr>
                  <a:t>𝒳_</a:t>
                </a:r>
                <a:r>
                  <a:rPr lang="en-US" sz="1200" b="0" i="0" kern="1200">
                    <a:solidFill>
                      <a:schemeClr val="tx1"/>
                    </a:solidFill>
                    <a:latin typeface="+mn-lt"/>
                    <a:ea typeface="+mn-ea"/>
                    <a:cs typeface="+mn-cs"/>
                  </a:rPr>
                  <a:t>"safe</a:t>
                </a:r>
                <a:r>
                  <a:rPr lang="ar-AE" sz="1200" b="0" i="0" kern="1200">
                    <a:solidFill>
                      <a:schemeClr val="tx1"/>
                    </a:solidFill>
                    <a:latin typeface="+mn-lt"/>
                    <a:ea typeface="+mn-ea"/>
                    <a:cs typeface="+mn-cs"/>
                  </a:rPr>
                  <a:t>" </a:t>
                </a:r>
                <a:r>
                  <a:rPr lang="en-US" dirty="0"/>
                  <a:t>with probability at least </a:t>
                </a:r>
                <a:r>
                  <a:rPr lang="en-US" sz="1200" i="0" kern="1200">
                    <a:solidFill>
                      <a:schemeClr val="tx1"/>
                    </a:solidFill>
                    <a:latin typeface="+mn-lt"/>
                    <a:ea typeface="+mn-ea"/>
                    <a:cs typeface="+mn-cs"/>
                  </a:rPr>
                  <a:t>1−𝛼</a:t>
                </a:r>
                <a:r>
                  <a:rPr lang="en-US" dirty="0"/>
                  <a:t>.</a:t>
                </a:r>
              </a:p>
              <a:p>
                <a:r>
                  <a:rPr lang="en-US" dirty="0"/>
                  <a:t>We also impose admissible controls and boundary conditions.</a:t>
                </a:r>
              </a:p>
              <a:p>
                <a:r>
                  <a:rPr lang="en-US" dirty="0"/>
                  <a:t>Overall, this formulation captures exactly the stochastic multi-agent problem we want to solve — but in the next few slides, we’ll see why solving it directly is extremely challenging.</a:t>
                </a:r>
              </a:p>
              <a:p>
                <a:endParaRPr lang="en-US" dirty="0"/>
              </a:p>
            </p:txBody>
          </p:sp>
        </mc:Fallback>
      </mc:AlternateContent>
      <p:sp>
        <p:nvSpPr>
          <p:cNvPr id="4" name="Slide Number Placeholder 3"/>
          <p:cNvSpPr>
            <a:spLocks noGrp="1"/>
          </p:cNvSpPr>
          <p:nvPr>
            <p:ph type="sldNum" sz="quarter" idx="5"/>
          </p:nvPr>
        </p:nvSpPr>
        <p:spPr/>
        <p:txBody>
          <a:bodyPr/>
          <a:lstStyle/>
          <a:p>
            <a:fld id="{993A010F-E540-4B89-A661-8A46B635F6F0}" type="slidenum">
              <a:rPr lang="en-US" smtClean="0"/>
              <a:t>7</a:t>
            </a:fld>
            <a:endParaRPr lang="en-US"/>
          </a:p>
        </p:txBody>
      </p:sp>
    </p:spTree>
    <p:extLst>
      <p:ext uri="{BB962C8B-B14F-4D97-AF65-F5344CB8AC3E}">
        <p14:creationId xmlns:p14="http://schemas.microsoft.com/office/powerpoint/2010/main" val="2645387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D8C04-9D54-5397-0470-B64C8B4B4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05CEB-4A26-0F8F-ED27-435EB7ECE993}"/>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9A71FE55-C866-B7BF-6B74-77D6C0CB2D1A}"/>
                  </a:ext>
                </a:extLst>
              </p:cNvPr>
              <p:cNvSpPr>
                <a:spLocks noGrp="1"/>
              </p:cNvSpPr>
              <p:nvPr>
                <p:ph type="body" idx="1"/>
              </p:nvPr>
            </p:nvSpPr>
            <p:spPr/>
            <p:txBody>
              <a:bodyPr/>
              <a:lstStyle/>
              <a:p>
                <a:endParaRPr lang="en-US" dirty="0"/>
              </a:p>
            </p:txBody>
          </p:sp>
        </mc:Choice>
        <mc:Fallback xmlns="">
          <p:sp>
            <p:nvSpPr>
              <p:cNvPr id="3" name="Notes Placeholder 2">
                <a:extLst>
                  <a:ext uri="{FF2B5EF4-FFF2-40B4-BE49-F238E27FC236}">
                    <a16:creationId xmlns:a16="http://schemas.microsoft.com/office/drawing/2014/main" id="{9A71FE55-C866-B7BF-6B74-77D6C0CB2D1A}"/>
                  </a:ext>
                </a:extLst>
              </p:cNvPr>
              <p:cNvSpPr>
                <a:spLocks noGrp="1"/>
              </p:cNvSpPr>
              <p:nvPr>
                <p:ph type="body" idx="1"/>
              </p:nvPr>
            </p:nvSpPr>
            <p:spPr/>
            <p:txBody>
              <a:bodyPr/>
              <a:lstStyle/>
              <a:p>
                <a:r>
                  <a:rPr lang="en-US" dirty="0"/>
                  <a:t>Now let me highlight why this problem is difficult to solve directly.</a:t>
                </a:r>
              </a:p>
              <a:p>
                <a:r>
                  <a:rPr lang="en-US" dirty="0"/>
                  <a:t>First, </a:t>
                </a:r>
                <a:r>
                  <a:rPr lang="en-US" b="1" dirty="0"/>
                  <a:t>connectivity constraints</a:t>
                </a:r>
                <a:r>
                  <a:rPr lang="en-US" dirty="0"/>
                  <a:t>. We model the MAS as an undirected graph, Enforcing connectivity over time leads naturally to a </a:t>
                </a:r>
                <a:r>
                  <a:rPr lang="en-US" b="1" dirty="0"/>
                  <a:t>mixed-integer formulation</a:t>
                </a:r>
                <a:r>
                  <a:rPr lang="en-US" dirty="0"/>
                  <a:t>, which has </a:t>
                </a:r>
                <a:r>
                  <a:rPr lang="en-US" b="1" dirty="0"/>
                  <a:t>exponential scaling</a:t>
                </a:r>
                <a:r>
                  <a:rPr lang="en-US" dirty="0"/>
                  <a:t> as the number of agents increases.</a:t>
                </a:r>
              </a:p>
              <a:p>
                <a:r>
                  <a:rPr lang="en-US" dirty="0"/>
                  <a:t>Second, the system is subject to </a:t>
                </a:r>
                <a:r>
                  <a:rPr lang="en-US" b="1" dirty="0"/>
                  <a:t>stochastic disturbances</a:t>
                </a:r>
                <a:r>
                  <a:rPr lang="en-US" dirty="0"/>
                  <a:t>, so we need </a:t>
                </a:r>
                <a:r>
                  <a:rPr lang="en-US" b="1" dirty="0"/>
                  <a:t>chance constraints</a:t>
                </a:r>
                <a:r>
                  <a:rPr lang="en-US" dirty="0"/>
                  <a:t> that guarantee safety and connectivity with probability at least </a:t>
                </a:r>
                <a:r>
                  <a:rPr lang="en-US" sz="1200" i="0" kern="1200">
                    <a:solidFill>
                      <a:schemeClr val="tx1"/>
                    </a:solidFill>
                    <a:latin typeface="+mn-lt"/>
                    <a:ea typeface="+mn-ea"/>
                    <a:cs typeface="+mn-cs"/>
                  </a:rPr>
                  <a:t>1−𝛼</a:t>
                </a:r>
                <a:r>
                  <a:rPr lang="en-US" dirty="0"/>
                  <a:t>. But chance constraints are </a:t>
                </a:r>
                <a:r>
                  <a:rPr lang="en-US" b="1" dirty="0"/>
                  <a:t>nonconvex</a:t>
                </a:r>
                <a:r>
                  <a:rPr lang="en-US" dirty="0"/>
                  <a:t> and are themselves </a:t>
                </a:r>
                <a:r>
                  <a:rPr lang="en-US" b="1" dirty="0"/>
                  <a:t>computationally intractable</a:t>
                </a:r>
                <a:r>
                  <a:rPr lang="en-US" dirty="0"/>
                  <a:t> to evaluate or optimize over.</a:t>
                </a:r>
              </a:p>
              <a:p>
                <a:r>
                  <a:rPr lang="en-US" dirty="0"/>
                  <a:t>The combination of integer connectivity variables and nonconvex chance constraints makes the original problem </a:t>
                </a:r>
                <a:r>
                  <a:rPr lang="en-US" b="1" dirty="0"/>
                  <a:t>computationally intractable</a:t>
                </a:r>
                <a:r>
                  <a:rPr lang="en-US" dirty="0"/>
                  <a:t>.</a:t>
                </a:r>
              </a:p>
            </p:txBody>
          </p:sp>
        </mc:Fallback>
      </mc:AlternateContent>
      <p:sp>
        <p:nvSpPr>
          <p:cNvPr id="4" name="Slide Number Placeholder 3">
            <a:extLst>
              <a:ext uri="{FF2B5EF4-FFF2-40B4-BE49-F238E27FC236}">
                <a16:creationId xmlns:a16="http://schemas.microsoft.com/office/drawing/2014/main" id="{AFFF80C2-8B16-97DB-32BE-36B5A1B27653}"/>
              </a:ext>
            </a:extLst>
          </p:cNvPr>
          <p:cNvSpPr>
            <a:spLocks noGrp="1"/>
          </p:cNvSpPr>
          <p:nvPr>
            <p:ph type="sldNum" sz="quarter" idx="5"/>
          </p:nvPr>
        </p:nvSpPr>
        <p:spPr/>
        <p:txBody>
          <a:bodyPr/>
          <a:lstStyle/>
          <a:p>
            <a:fld id="{993A010F-E540-4B89-A661-8A46B635F6F0}" type="slidenum">
              <a:rPr lang="en-US" smtClean="0"/>
              <a:t>8</a:t>
            </a:fld>
            <a:endParaRPr lang="en-US"/>
          </a:p>
        </p:txBody>
      </p:sp>
    </p:spTree>
    <p:extLst>
      <p:ext uri="{BB962C8B-B14F-4D97-AF65-F5344CB8AC3E}">
        <p14:creationId xmlns:p14="http://schemas.microsoft.com/office/powerpoint/2010/main" val="3208606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3190C-601B-5C9A-4D78-F49E581AC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3E8D1-DE61-90A3-BFB8-095B7E384F0B}"/>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A372394E-8398-9A09-6AA5-A5CE6467CDED}"/>
                  </a:ext>
                </a:extLst>
              </p:cNvPr>
              <p:cNvSpPr>
                <a:spLocks noGrp="1"/>
              </p:cNvSpPr>
              <p:nvPr>
                <p:ph type="body" idx="1"/>
              </p:nvPr>
            </p:nvSpPr>
            <p:spPr/>
            <p:txBody>
              <a:bodyPr/>
              <a:lstStyle/>
              <a:p>
                <a:endParaRPr lang="en-US" dirty="0"/>
              </a:p>
            </p:txBody>
          </p:sp>
        </mc:Choice>
        <mc:Fallback xmlns="">
          <p:sp>
            <p:nvSpPr>
              <p:cNvPr id="3" name="Notes Placeholder 2">
                <a:extLst>
                  <a:ext uri="{FF2B5EF4-FFF2-40B4-BE49-F238E27FC236}">
                    <a16:creationId xmlns:a16="http://schemas.microsoft.com/office/drawing/2014/main" id="{A372394E-8398-9A09-6AA5-A5CE6467CDED}"/>
                  </a:ext>
                </a:extLst>
              </p:cNvPr>
              <p:cNvSpPr>
                <a:spLocks noGrp="1"/>
              </p:cNvSpPr>
              <p:nvPr>
                <p:ph type="body" idx="1"/>
              </p:nvPr>
            </p:nvSpPr>
            <p:spPr/>
            <p:txBody>
              <a:bodyPr/>
              <a:lstStyle/>
              <a:p>
                <a:r>
                  <a:rPr lang="en-US" dirty="0"/>
                  <a:t>Now let’s look more carefully at the scenario relaxation, since this is key for handling stochastic disturbances.</a:t>
                </a:r>
              </a:p>
              <a:p>
                <a:r>
                  <a:rPr lang="en-US" dirty="0"/>
                  <a:t>Here’s a simple version of a chance constraint:</a:t>
                </a:r>
              </a:p>
              <a:p>
                <a:pPr/>
                <a:r>
                  <a:rPr lang="ar-AE" sz="1200" i="0" kern="1200">
                    <a:solidFill>
                      <a:schemeClr val="tx1"/>
                    </a:solidFill>
                    <a:latin typeface="Cambria Math" panose="02040503050406030204" pitchFamily="18" charset="0"/>
                    <a:ea typeface="+mn-ea"/>
                    <a:cs typeface="+mn-cs"/>
                  </a:rPr>
                  <a:t>(</a:t>
                </a:r>
                <a:r>
                  <a:rPr lang="en-US" sz="1200" i="0" kern="1200">
                    <a:solidFill>
                      <a:schemeClr val="tx1"/>
                    </a:solidFill>
                    <a:latin typeface="Cambria Math" panose="02040503050406030204" pitchFamily="18" charset="0"/>
                    <a:ea typeface="+mn-ea"/>
                    <a:cs typeface="+mn-cs"/>
                  </a:rPr>
                  <a:t>Pr</a:t>
                </a:r>
                <a:r>
                  <a:rPr lang="ar-AE" sz="1200" i="0" kern="1200">
                    <a:solidFill>
                      <a:schemeClr val="tx1"/>
                    </a:solidFill>
                    <a:latin typeface="Cambria Math" panose="02040503050406030204" pitchFamily="18" charset="0"/>
                    <a:ea typeface="+mn-ea"/>
                    <a:cs typeface="+mn-cs"/>
                  </a:rPr>
                  <a:t>⁡</a:t>
                </a:r>
                <a:r>
                  <a:rPr lang="en-US" sz="1200" i="0" kern="1200">
                    <a:solidFill>
                      <a:schemeClr val="tx1"/>
                    </a:solidFill>
                    <a:latin typeface="Cambria Math" panose="02040503050406030204" pitchFamily="18" charset="0"/>
                    <a:ea typeface="+mn-ea"/>
                    <a:cs typeface="+mn-cs"/>
                  </a:rPr>
                  <a:t> </a:t>
                </a:r>
                <a:r>
                  <a:rPr lang="ar-AE" sz="1200" i="0" kern="1200">
                    <a:solidFill>
                      <a:schemeClr val="tx1"/>
                    </a:solidFill>
                    <a:latin typeface="Cambria Math" panose="02040503050406030204" pitchFamily="18" charset="0"/>
                    <a:ea typeface="+mn-ea"/>
                    <a:cs typeface="+mn-cs"/>
                  </a:rPr>
                  <a:t>)┬(𝜉∼𝒫) (ℎ(𝑥ⓜ,𝜉)≤0)≥1−𝛼.</a:t>
                </a:r>
                <a:endParaRPr lang="ar-AE" dirty="0"/>
              </a:p>
              <a:p>
                <a:r>
                  <a:rPr lang="en-US" dirty="0"/>
                  <a:t>This means the constraint must hold with probability at least </a:t>
                </a:r>
                <a:r>
                  <a:rPr lang="en-US" sz="1200" i="0" kern="1200">
                    <a:solidFill>
                      <a:schemeClr val="tx1"/>
                    </a:solidFill>
                    <a:latin typeface="Cambria Math" panose="02040503050406030204" pitchFamily="18" charset="0"/>
                    <a:ea typeface="+mn-ea"/>
                    <a:cs typeface="+mn-cs"/>
                  </a:rPr>
                  <a:t>1−𝛼</a:t>
                </a:r>
                <a:r>
                  <a:rPr lang="en-US" dirty="0"/>
                  <a:t>, but evaluating or optimizing this probability is extremely difficult.</a:t>
                </a:r>
              </a:p>
              <a:p>
                <a:r>
                  <a:rPr lang="en-US" dirty="0"/>
                  <a:t>The scenario approach replaces this single chance constraint with </a:t>
                </a:r>
                <a:r>
                  <a:rPr lang="en-US" b="1" dirty="0"/>
                  <a:t>N deterministic constraints</a:t>
                </a:r>
                <a:r>
                  <a:rPr lang="en-US" dirty="0"/>
                  <a:t>, each evaluated at a sampled disturbance:</a:t>
                </a:r>
              </a:p>
              <a:p>
                <a:pPr/>
                <a:r>
                  <a:rPr lang="en-US" sz="1200" i="0" kern="1200">
                    <a:solidFill>
                      <a:schemeClr val="tx1"/>
                    </a:solidFill>
                    <a:latin typeface="Cambria Math" panose="02040503050406030204" pitchFamily="18" charset="0"/>
                    <a:ea typeface="+mn-ea"/>
                    <a:cs typeface="+mn-cs"/>
                  </a:rPr>
                  <a:t>ℎ</a:t>
                </a:r>
                <a:r>
                  <a:rPr lang="ar-AE" sz="1200" i="0" kern="1200">
                    <a:solidFill>
                      <a:schemeClr val="tx1"/>
                    </a:solidFill>
                    <a:latin typeface="Cambria Math" panose="02040503050406030204" pitchFamily="18" charset="0"/>
                    <a:ea typeface="+mn-ea"/>
                    <a:cs typeface="+mn-cs"/>
                  </a:rPr>
                  <a:t>(𝑥ⓜ,𝜉_𝑖 )≤0, 𝑖=1,…,𝑁.</a:t>
                </a:r>
                <a:endParaRPr lang="ar-AE" dirty="0"/>
              </a:p>
              <a:p>
                <a:r>
                  <a:rPr lang="en-US" dirty="0"/>
                  <a:t>So instead of enforcing the probability constraint directly, we enforce the constraint on every sampled realization. This is the essence of the scenario relaxation.</a:t>
                </a:r>
              </a:p>
              <a:p>
                <a:r>
                  <a:rPr lang="en-US" dirty="0"/>
                  <a:t>The key result is that if the number of samples satisfies this lower bound, then the solution of the scenario problem will satisfy the original chance constraint with probability at least </a:t>
                </a:r>
                <a:r>
                  <a:rPr lang="en-US" sz="1200" i="0" kern="1200">
                    <a:solidFill>
                      <a:schemeClr val="tx1"/>
                    </a:solidFill>
                    <a:latin typeface="Cambria Math" panose="02040503050406030204" pitchFamily="18" charset="0"/>
                    <a:ea typeface="+mn-ea"/>
                    <a:cs typeface="+mn-cs"/>
                  </a:rPr>
                  <a:t>1−𝛼</a:t>
                </a:r>
                <a:r>
                  <a:rPr lang="en-US" dirty="0"/>
                  <a:t>, and this guarantee itself holds with confidence at least </a:t>
                </a:r>
                <a:r>
                  <a:rPr lang="en-US" sz="1200" i="0" kern="1200">
                    <a:solidFill>
                      <a:schemeClr val="tx1"/>
                    </a:solidFill>
                    <a:latin typeface="Cambria Math" panose="02040503050406030204" pitchFamily="18" charset="0"/>
                    <a:ea typeface="+mn-ea"/>
                    <a:cs typeface="+mn-cs"/>
                  </a:rPr>
                  <a:t>1−𝛿</a:t>
                </a:r>
                <a:r>
                  <a:rPr lang="en-US" dirty="0"/>
                  <a:t>.</a:t>
                </a:r>
              </a:p>
              <a:p>
                <a:endParaRPr lang="en-US" dirty="0"/>
              </a:p>
              <a:p>
                <a:endParaRPr lang="en-US" dirty="0"/>
              </a:p>
            </p:txBody>
          </p:sp>
        </mc:Fallback>
      </mc:AlternateContent>
      <p:sp>
        <p:nvSpPr>
          <p:cNvPr id="4" name="Slide Number Placeholder 3">
            <a:extLst>
              <a:ext uri="{FF2B5EF4-FFF2-40B4-BE49-F238E27FC236}">
                <a16:creationId xmlns:a16="http://schemas.microsoft.com/office/drawing/2014/main" id="{AD466ED7-B377-CC6E-C505-E2083E914E8C}"/>
              </a:ext>
            </a:extLst>
          </p:cNvPr>
          <p:cNvSpPr>
            <a:spLocks noGrp="1"/>
          </p:cNvSpPr>
          <p:nvPr>
            <p:ph type="sldNum" sz="quarter" idx="5"/>
          </p:nvPr>
        </p:nvSpPr>
        <p:spPr/>
        <p:txBody>
          <a:bodyPr/>
          <a:lstStyle/>
          <a:p>
            <a:fld id="{993A010F-E540-4B89-A661-8A46B635F6F0}" type="slidenum">
              <a:rPr lang="en-US" smtClean="0"/>
              <a:t>9</a:t>
            </a:fld>
            <a:endParaRPr lang="en-US"/>
          </a:p>
        </p:txBody>
      </p:sp>
    </p:spTree>
    <p:extLst>
      <p:ext uri="{BB962C8B-B14F-4D97-AF65-F5344CB8AC3E}">
        <p14:creationId xmlns:p14="http://schemas.microsoft.com/office/powerpoint/2010/main" val="4140372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55B376-7AE2-4120-AED8-3DDC7D8D6944}" type="datetime1">
              <a:rPr lang="en-US" smtClean="0"/>
              <a:t>12/19/25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4A8CD-EAB6-4D22-9220-AD4C2B609027}" type="slidenum">
              <a:rPr lang="en-US" smtClean="0"/>
              <a:t>‹#›</a:t>
            </a:fld>
            <a:endParaRPr lang="en-US"/>
          </a:p>
        </p:txBody>
      </p:sp>
    </p:spTree>
    <p:extLst>
      <p:ext uri="{BB962C8B-B14F-4D97-AF65-F5344CB8AC3E}">
        <p14:creationId xmlns:p14="http://schemas.microsoft.com/office/powerpoint/2010/main" val="932537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D4F3DC-B24D-4505-A65C-8072F8073228}" type="datetime1">
              <a:rPr lang="en-US" smtClean="0"/>
              <a:t>12/19/25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4A8CD-EAB6-4D22-9220-AD4C2B609027}" type="slidenum">
              <a:rPr lang="en-US" smtClean="0"/>
              <a:t>‹#›</a:t>
            </a:fld>
            <a:endParaRPr lang="en-US"/>
          </a:p>
        </p:txBody>
      </p:sp>
    </p:spTree>
    <p:extLst>
      <p:ext uri="{BB962C8B-B14F-4D97-AF65-F5344CB8AC3E}">
        <p14:creationId xmlns:p14="http://schemas.microsoft.com/office/powerpoint/2010/main" val="10668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A7FE194-48B9-40D6-B8C6-411D410D50C1}" type="datetime1">
              <a:rPr lang="en-US" smtClean="0"/>
              <a:t>12/19/25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4A8CD-EAB6-4D22-9220-AD4C2B609027}" type="slidenum">
              <a:rPr lang="en-US" smtClean="0"/>
              <a:t>‹#›</a:t>
            </a:fld>
            <a:endParaRPr lang="en-US"/>
          </a:p>
        </p:txBody>
      </p:sp>
    </p:spTree>
    <p:extLst>
      <p:ext uri="{BB962C8B-B14F-4D97-AF65-F5344CB8AC3E}">
        <p14:creationId xmlns:p14="http://schemas.microsoft.com/office/powerpoint/2010/main" val="160482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CB9464C-1B4B-45B0-B585-38CCB9E7FAA1}" type="datetime1">
              <a:rPr lang="en-US" smtClean="0"/>
              <a:t>12/19/25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4A8CD-EAB6-4D22-9220-AD4C2B609027}" type="slidenum">
              <a:rPr lang="en-US" smtClean="0"/>
              <a:t>‹#›</a:t>
            </a:fld>
            <a:endParaRPr lang="en-US"/>
          </a:p>
        </p:txBody>
      </p:sp>
    </p:spTree>
    <p:extLst>
      <p:ext uri="{BB962C8B-B14F-4D97-AF65-F5344CB8AC3E}">
        <p14:creationId xmlns:p14="http://schemas.microsoft.com/office/powerpoint/2010/main" val="3445502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EBDD080-3A25-4125-8982-57753639B7D6}" type="datetime1">
              <a:rPr lang="en-US" smtClean="0"/>
              <a:t>12/19/25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4A8CD-EAB6-4D22-9220-AD4C2B609027}" type="slidenum">
              <a:rPr lang="en-US" smtClean="0"/>
              <a:t>‹#›</a:t>
            </a:fld>
            <a:endParaRPr lang="en-US"/>
          </a:p>
        </p:txBody>
      </p:sp>
    </p:spTree>
    <p:extLst>
      <p:ext uri="{BB962C8B-B14F-4D97-AF65-F5344CB8AC3E}">
        <p14:creationId xmlns:p14="http://schemas.microsoft.com/office/powerpoint/2010/main" val="1317609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FB8D47-62D0-4A8E-A6B7-0F31CDD3D015}" type="datetime1">
              <a:rPr lang="en-US" smtClean="0"/>
              <a:t>12/19/25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4A8CD-EAB6-4D22-9220-AD4C2B609027}" type="slidenum">
              <a:rPr lang="en-US" smtClean="0"/>
              <a:t>‹#›</a:t>
            </a:fld>
            <a:endParaRPr lang="en-US"/>
          </a:p>
        </p:txBody>
      </p:sp>
    </p:spTree>
    <p:extLst>
      <p:ext uri="{BB962C8B-B14F-4D97-AF65-F5344CB8AC3E}">
        <p14:creationId xmlns:p14="http://schemas.microsoft.com/office/powerpoint/2010/main" val="221946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6F27574-8E78-4E79-8FA9-D22369B2EAAA}" type="datetime1">
              <a:rPr lang="en-US" smtClean="0"/>
              <a:t>12/19/25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D4A8CD-EAB6-4D22-9220-AD4C2B609027}" type="slidenum">
              <a:rPr lang="en-US" smtClean="0"/>
              <a:t>‹#›</a:t>
            </a:fld>
            <a:endParaRPr lang="en-US"/>
          </a:p>
        </p:txBody>
      </p:sp>
    </p:spTree>
    <p:extLst>
      <p:ext uri="{BB962C8B-B14F-4D97-AF65-F5344CB8AC3E}">
        <p14:creationId xmlns:p14="http://schemas.microsoft.com/office/powerpoint/2010/main" val="2612718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3D2CD58-3F0C-4672-9078-96D07CD97D93}" type="datetime1">
              <a:rPr lang="en-US" smtClean="0"/>
              <a:t>12/19/25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D4A8CD-EAB6-4D22-9220-AD4C2B609027}" type="slidenum">
              <a:rPr lang="en-US" smtClean="0"/>
              <a:t>‹#›</a:t>
            </a:fld>
            <a:endParaRPr lang="en-US"/>
          </a:p>
        </p:txBody>
      </p:sp>
    </p:spTree>
    <p:extLst>
      <p:ext uri="{BB962C8B-B14F-4D97-AF65-F5344CB8AC3E}">
        <p14:creationId xmlns:p14="http://schemas.microsoft.com/office/powerpoint/2010/main" val="3253447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878F82-9004-4480-AA50-65AA9D40C87A}" type="datetime1">
              <a:rPr lang="en-US" smtClean="0"/>
              <a:t>12/19/25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D4A8CD-EAB6-4D22-9220-AD4C2B609027}" type="slidenum">
              <a:rPr lang="en-US" smtClean="0"/>
              <a:t>‹#›</a:t>
            </a:fld>
            <a:endParaRPr lang="en-US"/>
          </a:p>
        </p:txBody>
      </p:sp>
    </p:spTree>
    <p:extLst>
      <p:ext uri="{BB962C8B-B14F-4D97-AF65-F5344CB8AC3E}">
        <p14:creationId xmlns:p14="http://schemas.microsoft.com/office/powerpoint/2010/main" val="398960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FA4F56E-AD89-4B88-B69C-6F55731F083E}" type="datetime1">
              <a:rPr lang="en-US" smtClean="0"/>
              <a:t>12/19/25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4A8CD-EAB6-4D22-9220-AD4C2B609027}" type="slidenum">
              <a:rPr lang="en-US" smtClean="0"/>
              <a:t>‹#›</a:t>
            </a:fld>
            <a:endParaRPr lang="en-US"/>
          </a:p>
        </p:txBody>
      </p:sp>
    </p:spTree>
    <p:extLst>
      <p:ext uri="{BB962C8B-B14F-4D97-AF65-F5344CB8AC3E}">
        <p14:creationId xmlns:p14="http://schemas.microsoft.com/office/powerpoint/2010/main" val="299788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73350CC-B7B1-458C-AA08-BC7624967589}" type="datetime1">
              <a:rPr lang="en-US" smtClean="0"/>
              <a:t>12/19/25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4A8CD-EAB6-4D22-9220-AD4C2B609027}" type="slidenum">
              <a:rPr lang="en-US" smtClean="0"/>
              <a:t>‹#›</a:t>
            </a:fld>
            <a:endParaRPr lang="en-US"/>
          </a:p>
        </p:txBody>
      </p:sp>
    </p:spTree>
    <p:extLst>
      <p:ext uri="{BB962C8B-B14F-4D97-AF65-F5344CB8AC3E}">
        <p14:creationId xmlns:p14="http://schemas.microsoft.com/office/powerpoint/2010/main" val="800643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3152"/>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15050" y="6402650"/>
            <a:ext cx="73383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4026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4A8CD-EAB6-4D22-9220-AD4C2B609027}" type="slidenum">
              <a:rPr lang="en-US" smtClean="0"/>
              <a:t>‹#›</a:t>
            </a:fld>
            <a:endParaRPr lang="en-US"/>
          </a:p>
        </p:txBody>
      </p:sp>
      <p:cxnSp>
        <p:nvCxnSpPr>
          <p:cNvPr id="9" name="Straight Connector 8">
            <a:extLst>
              <a:ext uri="{FF2B5EF4-FFF2-40B4-BE49-F238E27FC236}">
                <a16:creationId xmlns:a16="http://schemas.microsoft.com/office/drawing/2014/main" id="{87ED3389-D209-58AE-6451-8B7B545A8194}"/>
              </a:ext>
            </a:extLst>
          </p:cNvPr>
          <p:cNvCxnSpPr>
            <a:cxnSpLocks/>
          </p:cNvCxnSpPr>
          <p:nvPr userDrawn="1"/>
        </p:nvCxnSpPr>
        <p:spPr>
          <a:xfrm>
            <a:off x="815050" y="-69450"/>
            <a:ext cx="0" cy="17709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1D7AC0-A54C-0EF8-3AA3-5802B3E6E495}"/>
              </a:ext>
            </a:extLst>
          </p:cNvPr>
          <p:cNvCxnSpPr/>
          <p:nvPr userDrawn="1"/>
        </p:nvCxnSpPr>
        <p:spPr>
          <a:xfrm>
            <a:off x="354474" y="1003348"/>
            <a:ext cx="645385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4184C63-A08B-41C0-CF7F-4130860B5A8E}"/>
              </a:ext>
            </a:extLst>
          </p:cNvPr>
          <p:cNvCxnSpPr>
            <a:cxnSpLocks/>
          </p:cNvCxnSpPr>
          <p:nvPr userDrawn="1"/>
        </p:nvCxnSpPr>
        <p:spPr>
          <a:xfrm>
            <a:off x="354474" y="6304288"/>
            <a:ext cx="1099932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539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tags" Target="../tags/tag3.xml"/><Relationship Id="rId7" Type="http://schemas.openxmlformats.org/officeDocument/2006/relationships/notesSlide" Target="../notesSlides/notesSlide16.xml"/><Relationship Id="rId12" Type="http://schemas.openxmlformats.org/officeDocument/2006/relationships/image" Target="../media/image36.png"/><Relationship Id="rId17" Type="http://schemas.openxmlformats.org/officeDocument/2006/relationships/image" Target="../media/image40.png"/><Relationship Id="rId2" Type="http://schemas.openxmlformats.org/officeDocument/2006/relationships/tags" Target="../tags/tag2.xml"/><Relationship Id="rId16" Type="http://schemas.openxmlformats.org/officeDocument/2006/relationships/image" Target="../media/image39.png"/><Relationship Id="rId1" Type="http://schemas.openxmlformats.org/officeDocument/2006/relationships/tags" Target="../tags/tag1.xml"/><Relationship Id="rId6" Type="http://schemas.openxmlformats.org/officeDocument/2006/relationships/slideLayout" Target="../slideLayouts/slideLayout6.xml"/><Relationship Id="rId11" Type="http://schemas.openxmlformats.org/officeDocument/2006/relationships/image" Target="../media/image35.png"/><Relationship Id="rId5" Type="http://schemas.openxmlformats.org/officeDocument/2006/relationships/tags" Target="../tags/tag5.xml"/><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tags" Target="../tags/tag4.xml"/><Relationship Id="rId9" Type="http://schemas.openxmlformats.org/officeDocument/2006/relationships/image" Target="../media/image33.png"/><Relationship Id="rId14" Type="http://schemas.openxmlformats.org/officeDocument/2006/relationships/hyperlink" Target="https://pixabay.com/en/check-mark-tick-mark-check-correct-1292787/"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8.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6.xml"/><Relationship Id="rId11" Type="http://schemas.openxmlformats.org/officeDocument/2006/relationships/image" Target="../media/image59.png"/><Relationship Id="rId5" Type="http://schemas.openxmlformats.org/officeDocument/2006/relationships/tags" Target="../tags/tag10.xml"/><Relationship Id="rId10" Type="http://schemas.openxmlformats.org/officeDocument/2006/relationships/image" Target="../media/image58.png"/><Relationship Id="rId4" Type="http://schemas.openxmlformats.org/officeDocument/2006/relationships/tags" Target="../tags/tag9.xml"/><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3.xml"/><Relationship Id="rId7" Type="http://schemas.openxmlformats.org/officeDocument/2006/relationships/image" Target="../media/image5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slideLayout" Target="../slideLayouts/slideLayout6.xml"/><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6.xml"/><Relationship Id="rId7" Type="http://schemas.openxmlformats.org/officeDocument/2006/relationships/image" Target="../media/image56.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5.png"/><Relationship Id="rId5" Type="http://schemas.openxmlformats.org/officeDocument/2006/relationships/image" Target="../media/image60.png"/><Relationship Id="rId4" Type="http://schemas.openxmlformats.org/officeDocument/2006/relationships/slideLayout" Target="../slideLayouts/slideLayout6.xml"/><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Futuristic Network Connectivity Photo - Network, Connectivity,  Abstract | Download at StockCake">
            <a:extLst>
              <a:ext uri="{FF2B5EF4-FFF2-40B4-BE49-F238E27FC236}">
                <a16:creationId xmlns:a16="http://schemas.microsoft.com/office/drawing/2014/main" id="{9034C424-6E16-0DB7-09BC-612A4D3A115C}"/>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333998" y="-2"/>
            <a:ext cx="6858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8AB670E-003D-7C5F-6A5E-8D3F7A2B8CE1}"/>
              </a:ext>
            </a:extLst>
          </p:cNvPr>
          <p:cNvSpPr/>
          <p:nvPr/>
        </p:nvSpPr>
        <p:spPr>
          <a:xfrm>
            <a:off x="0" y="0"/>
            <a:ext cx="12192000" cy="6858000"/>
          </a:xfrm>
          <a:prstGeom prst="rect">
            <a:avLst/>
          </a:prstGeom>
          <a:gradFill flip="none" rotWithShape="1">
            <a:gsLst>
              <a:gs pos="0">
                <a:schemeClr val="accent1">
                  <a:lumMod val="5000"/>
                  <a:lumOff val="95000"/>
                  <a:alpha val="0"/>
                </a:schemeClr>
              </a:gs>
              <a:gs pos="46000">
                <a:schemeClr val="tx1">
                  <a:lumMod val="85000"/>
                  <a:lumOff val="15000"/>
                </a:schemeClr>
              </a:gs>
              <a:gs pos="100000">
                <a:schemeClr val="tx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BF2047-E548-1E7B-E8AB-C567BC5189BD}"/>
              </a:ext>
            </a:extLst>
          </p:cNvPr>
          <p:cNvSpPr>
            <a:spLocks noGrp="1"/>
          </p:cNvSpPr>
          <p:nvPr>
            <p:ph type="ctrTitle"/>
          </p:nvPr>
        </p:nvSpPr>
        <p:spPr>
          <a:xfrm>
            <a:off x="0" y="1427163"/>
            <a:ext cx="6431280" cy="2387600"/>
          </a:xfrm>
        </p:spPr>
        <p:txBody>
          <a:bodyPr>
            <a:noAutofit/>
          </a:bodyPr>
          <a:lstStyle/>
          <a:p>
            <a:r>
              <a:rPr lang="en-US" sz="4800" dirty="0">
                <a:solidFill>
                  <a:schemeClr val="bg1"/>
                </a:solidFill>
              </a:rPr>
              <a:t>Sequential Convex Programming for Stochastic Multi-agent Systems with connectivity constraints</a:t>
            </a:r>
          </a:p>
        </p:txBody>
      </p:sp>
      <p:sp>
        <p:nvSpPr>
          <p:cNvPr id="3" name="Subtitle 2">
            <a:extLst>
              <a:ext uri="{FF2B5EF4-FFF2-40B4-BE49-F238E27FC236}">
                <a16:creationId xmlns:a16="http://schemas.microsoft.com/office/drawing/2014/main" id="{E0C91815-DBEF-FEC7-97D9-7507CFAC124F}"/>
              </a:ext>
            </a:extLst>
          </p:cNvPr>
          <p:cNvSpPr>
            <a:spLocks noGrp="1"/>
          </p:cNvSpPr>
          <p:nvPr>
            <p:ph type="subTitle" idx="1"/>
          </p:nvPr>
        </p:nvSpPr>
        <p:spPr>
          <a:xfrm>
            <a:off x="0" y="3983038"/>
            <a:ext cx="6431279" cy="1655762"/>
          </a:xfrm>
        </p:spPr>
        <p:txBody>
          <a:bodyPr anchor="ctr"/>
          <a:lstStyle/>
          <a:p>
            <a:r>
              <a:rPr lang="en-US" dirty="0">
                <a:solidFill>
                  <a:schemeClr val="bg1"/>
                </a:solidFill>
              </a:rPr>
              <a:t>Aman Tiwary</a:t>
            </a:r>
          </a:p>
        </p:txBody>
      </p:sp>
      <p:pic>
        <p:nvPicPr>
          <p:cNvPr id="1030" name="Picture 6" descr="University of New Mexico Logo">
            <a:extLst>
              <a:ext uri="{FF2B5EF4-FFF2-40B4-BE49-F238E27FC236}">
                <a16:creationId xmlns:a16="http://schemas.microsoft.com/office/drawing/2014/main" id="{950C2C13-4E46-748D-A846-30645A880541}"/>
              </a:ext>
            </a:extLst>
          </p:cNvPr>
          <p:cNvPicPr>
            <a:picLocks noChangeAspect="1" noChangeArrowheads="1"/>
          </p:cNvPicPr>
          <p:nvPr/>
        </p:nvPicPr>
        <p:blipFill>
          <a:blip r:embed="rId4">
            <a:alphaModFix/>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824205" y="5392836"/>
            <a:ext cx="6002705" cy="125681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Gemini_Generated_Image_2vy7fo2vy7fo2vy7">
            <a:extLst>
              <a:ext uri="{FF2B5EF4-FFF2-40B4-BE49-F238E27FC236}">
                <a16:creationId xmlns:a16="http://schemas.microsoft.com/office/drawing/2014/main" id="{0E5B66DE-8C34-161D-7812-0796DDEE2395}"/>
              </a:ext>
            </a:extLst>
          </p:cNvPr>
          <p:cNvSpPr>
            <a:spLocks noChangeAspect="1" noChangeArrowheads="1"/>
          </p:cNvSpPr>
          <p:nvPr/>
        </p:nvSpPr>
        <p:spPr bwMode="auto">
          <a:xfrm>
            <a:off x="4074289" y="1407289"/>
            <a:ext cx="2174111" cy="21741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black and white logo with white text&#10;&#10;AI-generated content may be incorrect.">
            <a:extLst>
              <a:ext uri="{FF2B5EF4-FFF2-40B4-BE49-F238E27FC236}">
                <a16:creationId xmlns:a16="http://schemas.microsoft.com/office/drawing/2014/main" id="{A7080D38-E1EF-BAF5-98E1-3880FA385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810919"/>
            <a:ext cx="2642243" cy="2642243"/>
          </a:xfrm>
          <a:prstGeom prst="rect">
            <a:avLst/>
          </a:prstGeom>
        </p:spPr>
      </p:pic>
    </p:spTree>
    <p:extLst>
      <p:ext uri="{BB962C8B-B14F-4D97-AF65-F5344CB8AC3E}">
        <p14:creationId xmlns:p14="http://schemas.microsoft.com/office/powerpoint/2010/main" val="2257391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9788E-2722-7965-44F2-09957BABBC0E}"/>
            </a:ext>
          </a:extLst>
        </p:cNvPr>
        <p:cNvGrpSpPr/>
        <p:nvPr/>
      </p:nvGrpSpPr>
      <p:grpSpPr>
        <a:xfrm>
          <a:off x="0" y="0"/>
          <a:ext cx="0" cy="0"/>
          <a:chOff x="0" y="0"/>
          <a:chExt cx="0" cy="0"/>
        </a:xfrm>
      </p:grpSpPr>
      <p:sp>
        <p:nvSpPr>
          <p:cNvPr id="22" name="Rounded Rectangle 21">
            <a:extLst>
              <a:ext uri="{FF2B5EF4-FFF2-40B4-BE49-F238E27FC236}">
                <a16:creationId xmlns:a16="http://schemas.microsoft.com/office/drawing/2014/main" id="{0D8838F4-3D71-339A-66E4-2192A959FBF4}"/>
              </a:ext>
            </a:extLst>
          </p:cNvPr>
          <p:cNvSpPr/>
          <p:nvPr/>
        </p:nvSpPr>
        <p:spPr>
          <a:xfrm>
            <a:off x="2211260" y="2019786"/>
            <a:ext cx="3552940" cy="848128"/>
          </a:xfrm>
          <a:prstGeom prst="roundRect">
            <a:avLst/>
          </a:prstGeom>
          <a:solidFill>
            <a:schemeClr val="accent6">
              <a:lumMod val="40000"/>
              <a:lumOff val="60000"/>
              <a:alpha val="2312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22C65-E1B3-6AF7-3F40-6946D129C279}"/>
              </a:ext>
            </a:extLst>
          </p:cNvPr>
          <p:cNvSpPr>
            <a:spLocks noGrp="1"/>
          </p:cNvSpPr>
          <p:nvPr>
            <p:ph type="title"/>
          </p:nvPr>
        </p:nvSpPr>
        <p:spPr/>
        <p:txBody>
          <a:bodyPr/>
          <a:lstStyle/>
          <a:p>
            <a:r>
              <a:rPr lang="en-US" dirty="0"/>
              <a:t>Contribution</a:t>
            </a:r>
          </a:p>
        </p:txBody>
      </p:sp>
      <p:sp>
        <p:nvSpPr>
          <p:cNvPr id="3" name="Slide Number Placeholder 2">
            <a:extLst>
              <a:ext uri="{FF2B5EF4-FFF2-40B4-BE49-F238E27FC236}">
                <a16:creationId xmlns:a16="http://schemas.microsoft.com/office/drawing/2014/main" id="{A087BDDF-4E8C-6A28-37FD-E92FCA60D50E}"/>
              </a:ext>
            </a:extLst>
          </p:cNvPr>
          <p:cNvSpPr>
            <a:spLocks noGrp="1"/>
          </p:cNvSpPr>
          <p:nvPr>
            <p:ph type="sldNum" sz="quarter" idx="12"/>
          </p:nvPr>
        </p:nvSpPr>
        <p:spPr/>
        <p:txBody>
          <a:bodyPr/>
          <a:lstStyle/>
          <a:p>
            <a:fld id="{7CD4A8CD-EAB6-4D22-9220-AD4C2B609027}" type="slidenum">
              <a:rPr lang="en-US" smtClean="0"/>
              <a:t>10</a:t>
            </a:fld>
            <a:endParaRPr lang="en-US"/>
          </a:p>
        </p:txBody>
      </p:sp>
      <p:sp>
        <p:nvSpPr>
          <p:cNvPr id="6" name="TextBox 5">
            <a:extLst>
              <a:ext uri="{FF2B5EF4-FFF2-40B4-BE49-F238E27FC236}">
                <a16:creationId xmlns:a16="http://schemas.microsoft.com/office/drawing/2014/main" id="{E51B2A52-5FAE-1E0E-1401-B25688FC3EEE}"/>
              </a:ext>
            </a:extLst>
          </p:cNvPr>
          <p:cNvSpPr txBox="1"/>
          <p:nvPr/>
        </p:nvSpPr>
        <p:spPr>
          <a:xfrm>
            <a:off x="1041721" y="1072882"/>
            <a:ext cx="5777351" cy="461665"/>
          </a:xfrm>
          <a:prstGeom prst="rect">
            <a:avLst/>
          </a:prstGeom>
          <a:noFill/>
        </p:spPr>
        <p:txBody>
          <a:bodyPr wrap="none" rtlCol="0">
            <a:spAutoFit/>
          </a:bodyPr>
          <a:lstStyle/>
          <a:p>
            <a:r>
              <a:rPr lang="en-US" sz="2400" u="sng" dirty="0"/>
              <a:t>Scenario Approximation of chance constraint</a:t>
            </a:r>
          </a:p>
        </p:txBody>
      </p:sp>
      <p:sp>
        <p:nvSpPr>
          <p:cNvPr id="15" name="Arc 14">
            <a:extLst>
              <a:ext uri="{FF2B5EF4-FFF2-40B4-BE49-F238E27FC236}">
                <a16:creationId xmlns:a16="http://schemas.microsoft.com/office/drawing/2014/main" id="{AF14C5F2-E25D-F760-81A3-C3C4F467C449}"/>
              </a:ext>
            </a:extLst>
          </p:cNvPr>
          <p:cNvSpPr/>
          <p:nvPr/>
        </p:nvSpPr>
        <p:spPr>
          <a:xfrm rot="16365348">
            <a:off x="5328476" y="1733364"/>
            <a:ext cx="677498" cy="693141"/>
          </a:xfrm>
          <a:prstGeom prst="arc">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a:extLst>
              <a:ext uri="{FF2B5EF4-FFF2-40B4-BE49-F238E27FC236}">
                <a16:creationId xmlns:a16="http://schemas.microsoft.com/office/drawing/2014/main" id="{8EFA1D3E-FD50-985F-79F4-EC3975EA5696}"/>
              </a:ext>
            </a:extLst>
          </p:cNvPr>
          <p:cNvGrpSpPr/>
          <p:nvPr/>
        </p:nvGrpSpPr>
        <p:grpSpPr>
          <a:xfrm>
            <a:off x="1701418" y="1558121"/>
            <a:ext cx="5102458" cy="1228343"/>
            <a:chOff x="4148115" y="2055035"/>
            <a:chExt cx="5102458" cy="1228343"/>
          </a:xfrm>
        </p:grpSpPr>
        <p:pic>
          <p:nvPicPr>
            <p:cNvPr id="17" name="Picture 16">
              <a:extLst>
                <a:ext uri="{FF2B5EF4-FFF2-40B4-BE49-F238E27FC236}">
                  <a16:creationId xmlns:a16="http://schemas.microsoft.com/office/drawing/2014/main" id="{3E0A3985-8E74-916B-C7C1-C82DBBF71468}"/>
                </a:ext>
              </a:extLst>
            </p:cNvPr>
            <p:cNvPicPr>
              <a:picLocks noChangeAspect="1"/>
            </p:cNvPicPr>
            <p:nvPr/>
          </p:nvPicPr>
          <p:blipFill>
            <a:blip r:embed="rId3"/>
            <a:stretch>
              <a:fillRect/>
            </a:stretch>
          </p:blipFill>
          <p:spPr>
            <a:xfrm>
              <a:off x="4148115" y="2140378"/>
              <a:ext cx="3797300" cy="1143000"/>
            </a:xfrm>
            <a:prstGeom prst="rect">
              <a:avLst/>
            </a:prstGeom>
          </p:spPr>
        </p:pic>
        <p:sp>
          <p:nvSpPr>
            <p:cNvPr id="13" name="TextBox 12">
              <a:extLst>
                <a:ext uri="{FF2B5EF4-FFF2-40B4-BE49-F238E27FC236}">
                  <a16:creationId xmlns:a16="http://schemas.microsoft.com/office/drawing/2014/main" id="{600F796A-0662-C3E9-FA07-A496BDCD385E}"/>
                </a:ext>
              </a:extLst>
            </p:cNvPr>
            <p:cNvSpPr txBox="1"/>
            <p:nvPr/>
          </p:nvSpPr>
          <p:spPr>
            <a:xfrm>
              <a:off x="8180024" y="2055035"/>
              <a:ext cx="1070549" cy="369332"/>
            </a:xfrm>
            <a:prstGeom prst="rect">
              <a:avLst/>
            </a:prstGeom>
            <a:noFill/>
          </p:spPr>
          <p:txBody>
            <a:bodyPr wrap="none" rtlCol="0">
              <a:spAutoFit/>
            </a:bodyPr>
            <a:lstStyle/>
            <a:p>
              <a:r>
                <a:rPr lang="en-US" dirty="0"/>
                <a:t>tolerance</a:t>
              </a:r>
            </a:p>
          </p:txBody>
        </p:sp>
        <p:sp>
          <p:nvSpPr>
            <p:cNvPr id="14" name="Rounded Rectangle 13">
              <a:extLst>
                <a:ext uri="{FF2B5EF4-FFF2-40B4-BE49-F238E27FC236}">
                  <a16:creationId xmlns:a16="http://schemas.microsoft.com/office/drawing/2014/main" id="{56A7DA42-5950-4F26-2F80-4039C5382474}"/>
                </a:ext>
              </a:extLst>
            </p:cNvPr>
            <p:cNvSpPr/>
            <p:nvPr/>
          </p:nvSpPr>
          <p:spPr>
            <a:xfrm>
              <a:off x="7695623" y="2570580"/>
              <a:ext cx="249792" cy="40762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ght Arrow 17">
            <a:extLst>
              <a:ext uri="{FF2B5EF4-FFF2-40B4-BE49-F238E27FC236}">
                <a16:creationId xmlns:a16="http://schemas.microsoft.com/office/drawing/2014/main" id="{E0567B4F-3231-6AC2-34DF-32BDA1CBDBDE}"/>
              </a:ext>
            </a:extLst>
          </p:cNvPr>
          <p:cNvSpPr/>
          <p:nvPr/>
        </p:nvSpPr>
        <p:spPr>
          <a:xfrm rot="5400000">
            <a:off x="5430810" y="3213270"/>
            <a:ext cx="412850" cy="312122"/>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004745-2A02-32A8-6F5A-E0CFA2754D85}"/>
              </a:ext>
            </a:extLst>
          </p:cNvPr>
          <p:cNvSpPr txBox="1"/>
          <p:nvPr/>
        </p:nvSpPr>
        <p:spPr>
          <a:xfrm>
            <a:off x="6776433" y="2120684"/>
            <a:ext cx="4162550" cy="646331"/>
          </a:xfrm>
          <a:prstGeom prst="rect">
            <a:avLst/>
          </a:prstGeom>
          <a:noFill/>
        </p:spPr>
        <p:txBody>
          <a:bodyPr wrap="none" rtlCol="0">
            <a:spAutoFit/>
          </a:bodyPr>
          <a:lstStyle/>
          <a:p>
            <a:pPr marL="285750" indent="-285750">
              <a:buFont typeface="Arial" panose="020B0604020202020204" pitchFamily="34" charset="0"/>
              <a:buChar char="•"/>
            </a:pPr>
            <a:r>
              <a:rPr lang="en-US" dirty="0"/>
              <a:t>Feasible set can be Nonconvex</a:t>
            </a:r>
          </a:p>
          <a:p>
            <a:pPr marL="285750" indent="-285750">
              <a:buFont typeface="Arial" panose="020B0604020202020204" pitchFamily="34" charset="0"/>
              <a:buChar char="•"/>
            </a:pPr>
            <a:r>
              <a:rPr lang="en-US" dirty="0"/>
              <a:t>Even when convex, difficult to compute</a:t>
            </a:r>
          </a:p>
        </p:txBody>
      </p:sp>
      <p:sp>
        <p:nvSpPr>
          <p:cNvPr id="27" name="TextBox 26">
            <a:extLst>
              <a:ext uri="{FF2B5EF4-FFF2-40B4-BE49-F238E27FC236}">
                <a16:creationId xmlns:a16="http://schemas.microsoft.com/office/drawing/2014/main" id="{6E6086A1-A743-D0AE-921B-171745F9734F}"/>
              </a:ext>
            </a:extLst>
          </p:cNvPr>
          <p:cNvSpPr txBox="1"/>
          <p:nvPr/>
        </p:nvSpPr>
        <p:spPr>
          <a:xfrm>
            <a:off x="1041721" y="3207263"/>
            <a:ext cx="3116751" cy="461665"/>
          </a:xfrm>
          <a:prstGeom prst="rect">
            <a:avLst/>
          </a:prstGeom>
          <a:noFill/>
        </p:spPr>
        <p:txBody>
          <a:bodyPr wrap="none" rtlCol="0">
            <a:spAutoFit/>
          </a:bodyPr>
          <a:lstStyle/>
          <a:p>
            <a:r>
              <a:rPr lang="en-US" sz="2400" u="sng" dirty="0"/>
              <a:t>Scenario Reformulation</a:t>
            </a:r>
          </a:p>
        </p:txBody>
      </p:sp>
      <p:sp>
        <p:nvSpPr>
          <p:cNvPr id="29" name="TextBox 28">
            <a:extLst>
              <a:ext uri="{FF2B5EF4-FFF2-40B4-BE49-F238E27FC236}">
                <a16:creationId xmlns:a16="http://schemas.microsoft.com/office/drawing/2014/main" id="{40258DB0-48AF-F062-48CA-639A60ECAC03}"/>
              </a:ext>
            </a:extLst>
          </p:cNvPr>
          <p:cNvSpPr txBox="1"/>
          <p:nvPr/>
        </p:nvSpPr>
        <p:spPr>
          <a:xfrm>
            <a:off x="4158472" y="3625745"/>
            <a:ext cx="2645404" cy="369332"/>
          </a:xfrm>
          <a:prstGeom prst="rect">
            <a:avLst/>
          </a:prstGeom>
          <a:noFill/>
        </p:spPr>
        <p:txBody>
          <a:bodyPr wrap="none" rtlCol="0">
            <a:spAutoFit/>
          </a:bodyPr>
          <a:lstStyle/>
          <a:p>
            <a:r>
              <a:rPr lang="en-US" dirty="0"/>
              <a:t>Sampled from distribution</a:t>
            </a:r>
          </a:p>
        </p:txBody>
      </p:sp>
      <p:sp>
        <p:nvSpPr>
          <p:cNvPr id="30" name="Arc 29">
            <a:extLst>
              <a:ext uri="{FF2B5EF4-FFF2-40B4-BE49-F238E27FC236}">
                <a16:creationId xmlns:a16="http://schemas.microsoft.com/office/drawing/2014/main" id="{2B34D9F5-921E-E353-EA1F-26F88A4456E8}"/>
              </a:ext>
            </a:extLst>
          </p:cNvPr>
          <p:cNvSpPr/>
          <p:nvPr/>
        </p:nvSpPr>
        <p:spPr>
          <a:xfrm rot="17842256">
            <a:off x="3477198" y="3803534"/>
            <a:ext cx="1185730" cy="1161662"/>
          </a:xfrm>
          <a:prstGeom prst="arc">
            <a:avLst>
              <a:gd name="adj1" fmla="val 14819188"/>
              <a:gd name="adj2" fmla="val 20671452"/>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7" name="Picture 36">
            <a:extLst>
              <a:ext uri="{FF2B5EF4-FFF2-40B4-BE49-F238E27FC236}">
                <a16:creationId xmlns:a16="http://schemas.microsoft.com/office/drawing/2014/main" id="{F0D0AE0C-512A-414F-DA04-BF8D4EA8CBBF}"/>
              </a:ext>
            </a:extLst>
          </p:cNvPr>
          <p:cNvPicPr>
            <a:picLocks noChangeAspect="1"/>
          </p:cNvPicPr>
          <p:nvPr/>
        </p:nvPicPr>
        <p:blipFill>
          <a:blip r:embed="rId4"/>
          <a:stretch>
            <a:fillRect/>
          </a:stretch>
        </p:blipFill>
        <p:spPr>
          <a:xfrm>
            <a:off x="2242559" y="3843500"/>
            <a:ext cx="3289300" cy="1130300"/>
          </a:xfrm>
          <a:prstGeom prst="rect">
            <a:avLst/>
          </a:prstGeom>
        </p:spPr>
      </p:pic>
      <p:cxnSp>
        <p:nvCxnSpPr>
          <p:cNvPr id="26" name="Straight Arrow Connector 25">
            <a:extLst>
              <a:ext uri="{FF2B5EF4-FFF2-40B4-BE49-F238E27FC236}">
                <a16:creationId xmlns:a16="http://schemas.microsoft.com/office/drawing/2014/main" id="{0481DC70-0AAB-A3EF-DAAC-E84F775E5429}"/>
              </a:ext>
            </a:extLst>
          </p:cNvPr>
          <p:cNvCxnSpPr>
            <a:stCxn id="22" idx="3"/>
            <a:endCxn id="23" idx="1"/>
          </p:cNvCxnSpPr>
          <p:nvPr/>
        </p:nvCxnSpPr>
        <p:spPr>
          <a:xfrm>
            <a:off x="5764200" y="2443850"/>
            <a:ext cx="101223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46373A6-1EF5-ACE6-6C11-9AF9865E746F}"/>
              </a:ext>
            </a:extLst>
          </p:cNvPr>
          <p:cNvSpPr txBox="1"/>
          <p:nvPr/>
        </p:nvSpPr>
        <p:spPr>
          <a:xfrm>
            <a:off x="189486" y="6308999"/>
            <a:ext cx="11049000" cy="276999"/>
          </a:xfrm>
          <a:prstGeom prst="rect">
            <a:avLst/>
          </a:prstGeom>
          <a:noFill/>
        </p:spPr>
        <p:txBody>
          <a:bodyPr wrap="square" rtlCol="0">
            <a:spAutoFit/>
          </a:bodyPr>
          <a:lstStyle/>
          <a:p>
            <a:pPr algn="just"/>
            <a:r>
              <a:rPr lang="en-US" sz="1200" dirty="0">
                <a:latin typeface="LM Roman 9" panose="00000500000000000000" pitchFamily="50" charset="0"/>
              </a:rPr>
              <a:t>Devonport and </a:t>
            </a:r>
            <a:r>
              <a:rPr lang="en-US" sz="1200" dirty="0" err="1">
                <a:latin typeface="LM Roman 9" panose="00000500000000000000" pitchFamily="50" charset="0"/>
              </a:rPr>
              <a:t>Arcak</a:t>
            </a:r>
            <a:r>
              <a:rPr lang="en-US" sz="1200" dirty="0">
                <a:latin typeface="LM Roman 9" panose="00000500000000000000" pitchFamily="50" charset="0"/>
              </a:rPr>
              <a:t>, “Estimating Reachable sets with Scenario Optimization”, L4DC (2020)</a:t>
            </a:r>
          </a:p>
        </p:txBody>
      </p:sp>
    </p:spTree>
    <p:extLst>
      <p:ext uri="{BB962C8B-B14F-4D97-AF65-F5344CB8AC3E}">
        <p14:creationId xmlns:p14="http://schemas.microsoft.com/office/powerpoint/2010/main" val="3116268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48E0E-6207-8D4D-6610-20F0753B1A49}"/>
            </a:ext>
          </a:extLst>
        </p:cNvPr>
        <p:cNvGrpSpPr/>
        <p:nvPr/>
      </p:nvGrpSpPr>
      <p:grpSpPr>
        <a:xfrm>
          <a:off x="0" y="0"/>
          <a:ext cx="0" cy="0"/>
          <a:chOff x="0" y="0"/>
          <a:chExt cx="0" cy="0"/>
        </a:xfrm>
      </p:grpSpPr>
      <p:sp>
        <p:nvSpPr>
          <p:cNvPr id="22" name="Rounded Rectangle 21">
            <a:extLst>
              <a:ext uri="{FF2B5EF4-FFF2-40B4-BE49-F238E27FC236}">
                <a16:creationId xmlns:a16="http://schemas.microsoft.com/office/drawing/2014/main" id="{0C6E9290-1518-9C67-55B1-63114B924080}"/>
              </a:ext>
            </a:extLst>
          </p:cNvPr>
          <p:cNvSpPr/>
          <p:nvPr/>
        </p:nvSpPr>
        <p:spPr>
          <a:xfrm>
            <a:off x="2211260" y="2019786"/>
            <a:ext cx="3552940" cy="848128"/>
          </a:xfrm>
          <a:prstGeom prst="roundRect">
            <a:avLst/>
          </a:prstGeom>
          <a:solidFill>
            <a:schemeClr val="accent6">
              <a:lumMod val="40000"/>
              <a:lumOff val="60000"/>
              <a:alpha val="2312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F7D79-51CB-B259-DC6B-1A9CD21CA836}"/>
              </a:ext>
            </a:extLst>
          </p:cNvPr>
          <p:cNvSpPr>
            <a:spLocks noGrp="1"/>
          </p:cNvSpPr>
          <p:nvPr>
            <p:ph type="title"/>
          </p:nvPr>
        </p:nvSpPr>
        <p:spPr/>
        <p:txBody>
          <a:bodyPr/>
          <a:lstStyle/>
          <a:p>
            <a:r>
              <a:rPr lang="en-US" dirty="0"/>
              <a:t>Contribution</a:t>
            </a:r>
          </a:p>
        </p:txBody>
      </p:sp>
      <p:sp>
        <p:nvSpPr>
          <p:cNvPr id="3" name="Slide Number Placeholder 2">
            <a:extLst>
              <a:ext uri="{FF2B5EF4-FFF2-40B4-BE49-F238E27FC236}">
                <a16:creationId xmlns:a16="http://schemas.microsoft.com/office/drawing/2014/main" id="{10B206E9-AB7B-45C1-3EFA-075C776742CE}"/>
              </a:ext>
            </a:extLst>
          </p:cNvPr>
          <p:cNvSpPr>
            <a:spLocks noGrp="1"/>
          </p:cNvSpPr>
          <p:nvPr>
            <p:ph type="sldNum" sz="quarter" idx="12"/>
          </p:nvPr>
        </p:nvSpPr>
        <p:spPr/>
        <p:txBody>
          <a:bodyPr/>
          <a:lstStyle/>
          <a:p>
            <a:fld id="{7CD4A8CD-EAB6-4D22-9220-AD4C2B609027}" type="slidenum">
              <a:rPr lang="en-US" smtClean="0"/>
              <a:t>11</a:t>
            </a:fld>
            <a:endParaRPr lang="en-US"/>
          </a:p>
        </p:txBody>
      </p:sp>
      <p:pic>
        <p:nvPicPr>
          <p:cNvPr id="11" name="Picture 10">
            <a:extLst>
              <a:ext uri="{FF2B5EF4-FFF2-40B4-BE49-F238E27FC236}">
                <a16:creationId xmlns:a16="http://schemas.microsoft.com/office/drawing/2014/main" id="{FE8E7FAF-7271-296C-C3AF-C9AA311FA3F1}"/>
              </a:ext>
            </a:extLst>
          </p:cNvPr>
          <p:cNvPicPr>
            <a:picLocks noChangeAspect="1"/>
          </p:cNvPicPr>
          <p:nvPr/>
        </p:nvPicPr>
        <p:blipFill>
          <a:blip r:embed="rId3"/>
          <a:stretch>
            <a:fillRect/>
          </a:stretch>
        </p:blipFill>
        <p:spPr>
          <a:xfrm>
            <a:off x="7379722" y="3943900"/>
            <a:ext cx="3213100" cy="622300"/>
          </a:xfrm>
          <a:prstGeom prst="rect">
            <a:avLst/>
          </a:prstGeom>
        </p:spPr>
      </p:pic>
      <p:sp>
        <p:nvSpPr>
          <p:cNvPr id="6" name="TextBox 5">
            <a:extLst>
              <a:ext uri="{FF2B5EF4-FFF2-40B4-BE49-F238E27FC236}">
                <a16:creationId xmlns:a16="http://schemas.microsoft.com/office/drawing/2014/main" id="{5DE18C38-C967-41A7-C2B8-77E92268E433}"/>
              </a:ext>
            </a:extLst>
          </p:cNvPr>
          <p:cNvSpPr txBox="1"/>
          <p:nvPr/>
        </p:nvSpPr>
        <p:spPr>
          <a:xfrm>
            <a:off x="1041721" y="1072882"/>
            <a:ext cx="5777351" cy="461665"/>
          </a:xfrm>
          <a:prstGeom prst="rect">
            <a:avLst/>
          </a:prstGeom>
          <a:noFill/>
        </p:spPr>
        <p:txBody>
          <a:bodyPr wrap="none" rtlCol="0">
            <a:spAutoFit/>
          </a:bodyPr>
          <a:lstStyle/>
          <a:p>
            <a:r>
              <a:rPr lang="en-US" sz="2400" u="sng" dirty="0"/>
              <a:t>Scenario Approximation of chance constraint</a:t>
            </a:r>
          </a:p>
        </p:txBody>
      </p:sp>
      <p:sp>
        <p:nvSpPr>
          <p:cNvPr id="15" name="Arc 14">
            <a:extLst>
              <a:ext uri="{FF2B5EF4-FFF2-40B4-BE49-F238E27FC236}">
                <a16:creationId xmlns:a16="http://schemas.microsoft.com/office/drawing/2014/main" id="{A2786437-DD79-27BC-7597-09A8E59C06E0}"/>
              </a:ext>
            </a:extLst>
          </p:cNvPr>
          <p:cNvSpPr/>
          <p:nvPr/>
        </p:nvSpPr>
        <p:spPr>
          <a:xfrm rot="16365348">
            <a:off x="5328476" y="1733364"/>
            <a:ext cx="677498" cy="693141"/>
          </a:xfrm>
          <a:prstGeom prst="arc">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a:extLst>
              <a:ext uri="{FF2B5EF4-FFF2-40B4-BE49-F238E27FC236}">
                <a16:creationId xmlns:a16="http://schemas.microsoft.com/office/drawing/2014/main" id="{A9D84A31-6D74-AFBC-AEA5-5BE77C72FD29}"/>
              </a:ext>
            </a:extLst>
          </p:cNvPr>
          <p:cNvGrpSpPr/>
          <p:nvPr/>
        </p:nvGrpSpPr>
        <p:grpSpPr>
          <a:xfrm>
            <a:off x="1701418" y="1558121"/>
            <a:ext cx="5102458" cy="1228343"/>
            <a:chOff x="4148115" y="2055035"/>
            <a:chExt cx="5102458" cy="1228343"/>
          </a:xfrm>
        </p:grpSpPr>
        <p:pic>
          <p:nvPicPr>
            <p:cNvPr id="17" name="Picture 16">
              <a:extLst>
                <a:ext uri="{FF2B5EF4-FFF2-40B4-BE49-F238E27FC236}">
                  <a16:creationId xmlns:a16="http://schemas.microsoft.com/office/drawing/2014/main" id="{51948AC4-360C-ADBD-06E5-D401ADC5EA64}"/>
                </a:ext>
              </a:extLst>
            </p:cNvPr>
            <p:cNvPicPr>
              <a:picLocks noChangeAspect="1"/>
            </p:cNvPicPr>
            <p:nvPr/>
          </p:nvPicPr>
          <p:blipFill>
            <a:blip r:embed="rId4"/>
            <a:stretch>
              <a:fillRect/>
            </a:stretch>
          </p:blipFill>
          <p:spPr>
            <a:xfrm>
              <a:off x="4148115" y="2140378"/>
              <a:ext cx="3797300" cy="1143000"/>
            </a:xfrm>
            <a:prstGeom prst="rect">
              <a:avLst/>
            </a:prstGeom>
          </p:spPr>
        </p:pic>
        <p:sp>
          <p:nvSpPr>
            <p:cNvPr id="13" name="TextBox 12">
              <a:extLst>
                <a:ext uri="{FF2B5EF4-FFF2-40B4-BE49-F238E27FC236}">
                  <a16:creationId xmlns:a16="http://schemas.microsoft.com/office/drawing/2014/main" id="{ADE75E6C-75D2-E258-5BB9-1E8ACBE4FEB2}"/>
                </a:ext>
              </a:extLst>
            </p:cNvPr>
            <p:cNvSpPr txBox="1"/>
            <p:nvPr/>
          </p:nvSpPr>
          <p:spPr>
            <a:xfrm>
              <a:off x="8180024" y="2055035"/>
              <a:ext cx="1070549" cy="369332"/>
            </a:xfrm>
            <a:prstGeom prst="rect">
              <a:avLst/>
            </a:prstGeom>
            <a:noFill/>
          </p:spPr>
          <p:txBody>
            <a:bodyPr wrap="none" rtlCol="0">
              <a:spAutoFit/>
            </a:bodyPr>
            <a:lstStyle/>
            <a:p>
              <a:r>
                <a:rPr lang="en-US" dirty="0"/>
                <a:t>tolerance</a:t>
              </a:r>
            </a:p>
          </p:txBody>
        </p:sp>
        <p:sp>
          <p:nvSpPr>
            <p:cNvPr id="14" name="Rounded Rectangle 13">
              <a:extLst>
                <a:ext uri="{FF2B5EF4-FFF2-40B4-BE49-F238E27FC236}">
                  <a16:creationId xmlns:a16="http://schemas.microsoft.com/office/drawing/2014/main" id="{79317F15-6C4F-7707-064C-F7607348177A}"/>
                </a:ext>
              </a:extLst>
            </p:cNvPr>
            <p:cNvSpPr/>
            <p:nvPr/>
          </p:nvSpPr>
          <p:spPr>
            <a:xfrm>
              <a:off x="7695623" y="2570580"/>
              <a:ext cx="249792" cy="40762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ght Arrow 17">
            <a:extLst>
              <a:ext uri="{FF2B5EF4-FFF2-40B4-BE49-F238E27FC236}">
                <a16:creationId xmlns:a16="http://schemas.microsoft.com/office/drawing/2014/main" id="{A27E156E-E4FF-5877-3374-CAFD603BA627}"/>
              </a:ext>
            </a:extLst>
          </p:cNvPr>
          <p:cNvSpPr/>
          <p:nvPr/>
        </p:nvSpPr>
        <p:spPr>
          <a:xfrm rot="5400000">
            <a:off x="5430810" y="3213270"/>
            <a:ext cx="412850" cy="312122"/>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A21A735-0C33-8F21-0EA5-067A41D0376C}"/>
              </a:ext>
            </a:extLst>
          </p:cNvPr>
          <p:cNvSpPr txBox="1"/>
          <p:nvPr/>
        </p:nvSpPr>
        <p:spPr>
          <a:xfrm>
            <a:off x="6776433" y="2120684"/>
            <a:ext cx="4162550" cy="646331"/>
          </a:xfrm>
          <a:prstGeom prst="rect">
            <a:avLst/>
          </a:prstGeom>
          <a:noFill/>
        </p:spPr>
        <p:txBody>
          <a:bodyPr wrap="none" rtlCol="0">
            <a:spAutoFit/>
          </a:bodyPr>
          <a:lstStyle/>
          <a:p>
            <a:pPr marL="285750" indent="-285750">
              <a:buFont typeface="Arial" panose="020B0604020202020204" pitchFamily="34" charset="0"/>
              <a:buChar char="•"/>
            </a:pPr>
            <a:r>
              <a:rPr lang="en-US" dirty="0"/>
              <a:t>Feasible set can be Nonconvex</a:t>
            </a:r>
          </a:p>
          <a:p>
            <a:pPr marL="285750" indent="-285750">
              <a:buFont typeface="Arial" panose="020B0604020202020204" pitchFamily="34" charset="0"/>
              <a:buChar char="•"/>
            </a:pPr>
            <a:r>
              <a:rPr lang="en-US" dirty="0"/>
              <a:t>Even when convex, difficult to compute</a:t>
            </a:r>
          </a:p>
        </p:txBody>
      </p:sp>
      <p:sp>
        <p:nvSpPr>
          <p:cNvPr id="27" name="TextBox 26">
            <a:extLst>
              <a:ext uri="{FF2B5EF4-FFF2-40B4-BE49-F238E27FC236}">
                <a16:creationId xmlns:a16="http://schemas.microsoft.com/office/drawing/2014/main" id="{C0E8FE7D-4DAA-1AE9-35E3-D1B0AAA361F4}"/>
              </a:ext>
            </a:extLst>
          </p:cNvPr>
          <p:cNvSpPr txBox="1"/>
          <p:nvPr/>
        </p:nvSpPr>
        <p:spPr>
          <a:xfrm>
            <a:off x="1041721" y="3207263"/>
            <a:ext cx="3116751" cy="461665"/>
          </a:xfrm>
          <a:prstGeom prst="rect">
            <a:avLst/>
          </a:prstGeom>
          <a:noFill/>
        </p:spPr>
        <p:txBody>
          <a:bodyPr wrap="none" rtlCol="0">
            <a:spAutoFit/>
          </a:bodyPr>
          <a:lstStyle/>
          <a:p>
            <a:r>
              <a:rPr lang="en-US" sz="2400" u="sng" dirty="0"/>
              <a:t>Scenario Reformulation</a:t>
            </a:r>
          </a:p>
        </p:txBody>
      </p:sp>
      <p:sp>
        <p:nvSpPr>
          <p:cNvPr id="29" name="TextBox 28">
            <a:extLst>
              <a:ext uri="{FF2B5EF4-FFF2-40B4-BE49-F238E27FC236}">
                <a16:creationId xmlns:a16="http://schemas.microsoft.com/office/drawing/2014/main" id="{D0142DBA-9325-B1DB-DA56-09B61423B456}"/>
              </a:ext>
            </a:extLst>
          </p:cNvPr>
          <p:cNvSpPr txBox="1"/>
          <p:nvPr/>
        </p:nvSpPr>
        <p:spPr>
          <a:xfrm>
            <a:off x="4158472" y="3625745"/>
            <a:ext cx="2645404" cy="369332"/>
          </a:xfrm>
          <a:prstGeom prst="rect">
            <a:avLst/>
          </a:prstGeom>
          <a:noFill/>
        </p:spPr>
        <p:txBody>
          <a:bodyPr wrap="none" rtlCol="0">
            <a:spAutoFit/>
          </a:bodyPr>
          <a:lstStyle/>
          <a:p>
            <a:r>
              <a:rPr lang="en-US" dirty="0"/>
              <a:t>Sampled from distribution</a:t>
            </a:r>
          </a:p>
        </p:txBody>
      </p:sp>
      <p:sp>
        <p:nvSpPr>
          <p:cNvPr id="30" name="Arc 29">
            <a:extLst>
              <a:ext uri="{FF2B5EF4-FFF2-40B4-BE49-F238E27FC236}">
                <a16:creationId xmlns:a16="http://schemas.microsoft.com/office/drawing/2014/main" id="{41AC8B9C-355B-F535-0EAC-FA282B30A5FD}"/>
              </a:ext>
            </a:extLst>
          </p:cNvPr>
          <p:cNvSpPr/>
          <p:nvPr/>
        </p:nvSpPr>
        <p:spPr>
          <a:xfrm rot="17842256">
            <a:off x="3477198" y="3803534"/>
            <a:ext cx="1185730" cy="1161662"/>
          </a:xfrm>
          <a:prstGeom prst="arc">
            <a:avLst>
              <a:gd name="adj1" fmla="val 14819188"/>
              <a:gd name="adj2" fmla="val 20671452"/>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023A1730-7677-5B5B-5D35-270E46A4E6ED}"/>
              </a:ext>
            </a:extLst>
          </p:cNvPr>
          <p:cNvSpPr/>
          <p:nvPr/>
        </p:nvSpPr>
        <p:spPr>
          <a:xfrm flipV="1">
            <a:off x="5508434" y="4177259"/>
            <a:ext cx="1871288" cy="239140"/>
          </a:xfrm>
          <a:custGeom>
            <a:avLst/>
            <a:gdLst>
              <a:gd name="csX0" fmla="*/ 0 w 1795749"/>
              <a:gd name="csY0" fmla="*/ 22262 h 275878"/>
              <a:gd name="csX1" fmla="*/ 749147 w 1795749"/>
              <a:gd name="csY1" fmla="*/ 22262 h 275878"/>
              <a:gd name="csX2" fmla="*/ 1035585 w 1795749"/>
              <a:gd name="csY2" fmla="*/ 253617 h 275878"/>
              <a:gd name="csX3" fmla="*/ 1795749 w 1795749"/>
              <a:gd name="csY3" fmla="*/ 253617 h 275878"/>
            </a:gdLst>
            <a:ahLst/>
            <a:cxnLst>
              <a:cxn ang="0">
                <a:pos x="csX0" y="csY0"/>
              </a:cxn>
              <a:cxn ang="0">
                <a:pos x="csX1" y="csY1"/>
              </a:cxn>
              <a:cxn ang="0">
                <a:pos x="csX2" y="csY2"/>
              </a:cxn>
              <a:cxn ang="0">
                <a:pos x="csX3" y="csY3"/>
              </a:cxn>
            </a:cxnLst>
            <a:rect l="l" t="t" r="r" b="b"/>
            <a:pathLst>
              <a:path w="1795749" h="275878">
                <a:moveTo>
                  <a:pt x="0" y="22262"/>
                </a:moveTo>
                <a:cubicBezTo>
                  <a:pt x="288275" y="2982"/>
                  <a:pt x="576550" y="-16297"/>
                  <a:pt x="749147" y="22262"/>
                </a:cubicBezTo>
                <a:cubicBezTo>
                  <a:pt x="921745" y="60821"/>
                  <a:pt x="861151" y="215058"/>
                  <a:pt x="1035585" y="253617"/>
                </a:cubicBezTo>
                <a:cubicBezTo>
                  <a:pt x="1210019" y="292176"/>
                  <a:pt x="1502884" y="272896"/>
                  <a:pt x="1795749" y="253617"/>
                </a:cubicBezTo>
              </a:path>
            </a:pathLst>
          </a:custGeom>
          <a:noFill/>
          <a:ln w="25400">
            <a:solidFill>
              <a:schemeClr val="bg2">
                <a:lumMod val="25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D1A6996B-C467-1F48-D12E-1876FEE515C3}"/>
              </a:ext>
            </a:extLst>
          </p:cNvPr>
          <p:cNvPicPr>
            <a:picLocks noChangeAspect="1"/>
          </p:cNvPicPr>
          <p:nvPr/>
        </p:nvPicPr>
        <p:blipFill>
          <a:blip r:embed="rId5"/>
          <a:stretch>
            <a:fillRect/>
          </a:stretch>
        </p:blipFill>
        <p:spPr>
          <a:xfrm>
            <a:off x="2242559" y="3843500"/>
            <a:ext cx="3289300" cy="1130300"/>
          </a:xfrm>
          <a:prstGeom prst="rect">
            <a:avLst/>
          </a:prstGeom>
        </p:spPr>
      </p:pic>
      <p:cxnSp>
        <p:nvCxnSpPr>
          <p:cNvPr id="26" name="Straight Arrow Connector 25">
            <a:extLst>
              <a:ext uri="{FF2B5EF4-FFF2-40B4-BE49-F238E27FC236}">
                <a16:creationId xmlns:a16="http://schemas.microsoft.com/office/drawing/2014/main" id="{506CC97A-F3EF-691B-3E77-47ACFF29F11C}"/>
              </a:ext>
            </a:extLst>
          </p:cNvPr>
          <p:cNvCxnSpPr>
            <a:stCxn id="22" idx="3"/>
            <a:endCxn id="23" idx="1"/>
          </p:cNvCxnSpPr>
          <p:nvPr/>
        </p:nvCxnSpPr>
        <p:spPr>
          <a:xfrm>
            <a:off x="5764200" y="2443850"/>
            <a:ext cx="101223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666D782-466F-A569-C789-97E854E8950E}"/>
              </a:ext>
            </a:extLst>
          </p:cNvPr>
          <p:cNvSpPr txBox="1"/>
          <p:nvPr/>
        </p:nvSpPr>
        <p:spPr>
          <a:xfrm>
            <a:off x="189486" y="6308999"/>
            <a:ext cx="11049000" cy="276999"/>
          </a:xfrm>
          <a:prstGeom prst="rect">
            <a:avLst/>
          </a:prstGeom>
          <a:noFill/>
        </p:spPr>
        <p:txBody>
          <a:bodyPr wrap="square" rtlCol="0">
            <a:spAutoFit/>
          </a:bodyPr>
          <a:lstStyle/>
          <a:p>
            <a:pPr algn="just"/>
            <a:r>
              <a:rPr lang="en-US" sz="1200" dirty="0">
                <a:latin typeface="LM Roman 9" panose="00000500000000000000" pitchFamily="50" charset="0"/>
              </a:rPr>
              <a:t>Devonport and </a:t>
            </a:r>
            <a:r>
              <a:rPr lang="en-US" sz="1200" dirty="0" err="1">
                <a:latin typeface="LM Roman 9" panose="00000500000000000000" pitchFamily="50" charset="0"/>
              </a:rPr>
              <a:t>Arcak</a:t>
            </a:r>
            <a:r>
              <a:rPr lang="en-US" sz="1200" dirty="0">
                <a:latin typeface="LM Roman 9" panose="00000500000000000000" pitchFamily="50" charset="0"/>
              </a:rPr>
              <a:t>, “Estimating Reachable sets with Scenario Optimization”, L4DC (2020)</a:t>
            </a:r>
          </a:p>
        </p:txBody>
      </p:sp>
    </p:spTree>
    <p:extLst>
      <p:ext uri="{BB962C8B-B14F-4D97-AF65-F5344CB8AC3E}">
        <p14:creationId xmlns:p14="http://schemas.microsoft.com/office/powerpoint/2010/main" val="2442711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849FE-9D46-4322-4ECD-F4AC353CE39B}"/>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B343C02E-429D-776A-13E7-7A6C1E4778A6}"/>
              </a:ext>
            </a:extLst>
          </p:cNvPr>
          <p:cNvSpPr/>
          <p:nvPr/>
        </p:nvSpPr>
        <p:spPr>
          <a:xfrm>
            <a:off x="2253749" y="5172277"/>
            <a:ext cx="8157363" cy="580480"/>
          </a:xfrm>
          <a:prstGeom prst="roundRect">
            <a:avLst/>
          </a:prstGeom>
          <a:solidFill>
            <a:schemeClr val="accent5">
              <a:lumMod val="40000"/>
              <a:lumOff val="60000"/>
            </a:schemeClr>
          </a:solidFill>
          <a:ln w="3175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0189CED-5F06-B5CB-870A-D77DE8ECB46E}"/>
              </a:ext>
            </a:extLst>
          </p:cNvPr>
          <p:cNvSpPr/>
          <p:nvPr/>
        </p:nvSpPr>
        <p:spPr>
          <a:xfrm>
            <a:off x="2211260" y="2019786"/>
            <a:ext cx="3552940" cy="848128"/>
          </a:xfrm>
          <a:prstGeom prst="roundRect">
            <a:avLst/>
          </a:prstGeom>
          <a:solidFill>
            <a:schemeClr val="accent6">
              <a:lumMod val="40000"/>
              <a:lumOff val="60000"/>
              <a:alpha val="2312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588A1-2CD8-76D0-CFDC-2057A1BA199F}"/>
              </a:ext>
            </a:extLst>
          </p:cNvPr>
          <p:cNvSpPr>
            <a:spLocks noGrp="1"/>
          </p:cNvSpPr>
          <p:nvPr>
            <p:ph type="title"/>
          </p:nvPr>
        </p:nvSpPr>
        <p:spPr/>
        <p:txBody>
          <a:bodyPr/>
          <a:lstStyle/>
          <a:p>
            <a:r>
              <a:rPr lang="en-US" dirty="0"/>
              <a:t>Contribution</a:t>
            </a:r>
          </a:p>
        </p:txBody>
      </p:sp>
      <p:sp>
        <p:nvSpPr>
          <p:cNvPr id="3" name="Slide Number Placeholder 2">
            <a:extLst>
              <a:ext uri="{FF2B5EF4-FFF2-40B4-BE49-F238E27FC236}">
                <a16:creationId xmlns:a16="http://schemas.microsoft.com/office/drawing/2014/main" id="{29ADE8C3-DAEB-0D16-E799-35000E4C88D7}"/>
              </a:ext>
            </a:extLst>
          </p:cNvPr>
          <p:cNvSpPr>
            <a:spLocks noGrp="1"/>
          </p:cNvSpPr>
          <p:nvPr>
            <p:ph type="sldNum" sz="quarter" idx="12"/>
          </p:nvPr>
        </p:nvSpPr>
        <p:spPr/>
        <p:txBody>
          <a:bodyPr/>
          <a:lstStyle/>
          <a:p>
            <a:fld id="{7CD4A8CD-EAB6-4D22-9220-AD4C2B609027}" type="slidenum">
              <a:rPr lang="en-US" smtClean="0"/>
              <a:t>12</a:t>
            </a:fld>
            <a:endParaRPr lang="en-US"/>
          </a:p>
        </p:txBody>
      </p:sp>
      <p:pic>
        <p:nvPicPr>
          <p:cNvPr id="11" name="Picture 10">
            <a:extLst>
              <a:ext uri="{FF2B5EF4-FFF2-40B4-BE49-F238E27FC236}">
                <a16:creationId xmlns:a16="http://schemas.microsoft.com/office/drawing/2014/main" id="{A4B3BF36-F51B-0C38-3721-7D00C65B8F8C}"/>
              </a:ext>
            </a:extLst>
          </p:cNvPr>
          <p:cNvPicPr>
            <a:picLocks noChangeAspect="1"/>
          </p:cNvPicPr>
          <p:nvPr/>
        </p:nvPicPr>
        <p:blipFill>
          <a:blip r:embed="rId3"/>
          <a:stretch>
            <a:fillRect/>
          </a:stretch>
        </p:blipFill>
        <p:spPr>
          <a:xfrm>
            <a:off x="7379722" y="3943900"/>
            <a:ext cx="3213100" cy="622300"/>
          </a:xfrm>
          <a:prstGeom prst="rect">
            <a:avLst/>
          </a:prstGeom>
        </p:spPr>
      </p:pic>
      <p:sp>
        <p:nvSpPr>
          <p:cNvPr id="6" name="TextBox 5">
            <a:extLst>
              <a:ext uri="{FF2B5EF4-FFF2-40B4-BE49-F238E27FC236}">
                <a16:creationId xmlns:a16="http://schemas.microsoft.com/office/drawing/2014/main" id="{DC22CA2F-2A6E-E451-7B40-FDE31E7EEE21}"/>
              </a:ext>
            </a:extLst>
          </p:cNvPr>
          <p:cNvSpPr txBox="1"/>
          <p:nvPr/>
        </p:nvSpPr>
        <p:spPr>
          <a:xfrm>
            <a:off x="1041721" y="1072882"/>
            <a:ext cx="5777351" cy="461665"/>
          </a:xfrm>
          <a:prstGeom prst="rect">
            <a:avLst/>
          </a:prstGeom>
          <a:noFill/>
        </p:spPr>
        <p:txBody>
          <a:bodyPr wrap="none" rtlCol="0">
            <a:spAutoFit/>
          </a:bodyPr>
          <a:lstStyle/>
          <a:p>
            <a:r>
              <a:rPr lang="en-US" sz="2400" u="sng" dirty="0"/>
              <a:t>Scenario Approximation of chance constraint</a:t>
            </a:r>
          </a:p>
        </p:txBody>
      </p:sp>
      <p:sp>
        <p:nvSpPr>
          <p:cNvPr id="15" name="Arc 14">
            <a:extLst>
              <a:ext uri="{FF2B5EF4-FFF2-40B4-BE49-F238E27FC236}">
                <a16:creationId xmlns:a16="http://schemas.microsoft.com/office/drawing/2014/main" id="{04C8C6E5-B06D-91AA-8462-9C23341148BF}"/>
              </a:ext>
            </a:extLst>
          </p:cNvPr>
          <p:cNvSpPr/>
          <p:nvPr/>
        </p:nvSpPr>
        <p:spPr>
          <a:xfrm rot="16365348">
            <a:off x="5328476" y="1733364"/>
            <a:ext cx="677498" cy="693141"/>
          </a:xfrm>
          <a:prstGeom prst="arc">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a:extLst>
              <a:ext uri="{FF2B5EF4-FFF2-40B4-BE49-F238E27FC236}">
                <a16:creationId xmlns:a16="http://schemas.microsoft.com/office/drawing/2014/main" id="{A8FE77F6-675B-82B8-3D61-284F7684EE9A}"/>
              </a:ext>
            </a:extLst>
          </p:cNvPr>
          <p:cNvGrpSpPr/>
          <p:nvPr/>
        </p:nvGrpSpPr>
        <p:grpSpPr>
          <a:xfrm>
            <a:off x="1701418" y="1558121"/>
            <a:ext cx="5102458" cy="1228343"/>
            <a:chOff x="4148115" y="2055035"/>
            <a:chExt cx="5102458" cy="1228343"/>
          </a:xfrm>
        </p:grpSpPr>
        <p:pic>
          <p:nvPicPr>
            <p:cNvPr id="17" name="Picture 16">
              <a:extLst>
                <a:ext uri="{FF2B5EF4-FFF2-40B4-BE49-F238E27FC236}">
                  <a16:creationId xmlns:a16="http://schemas.microsoft.com/office/drawing/2014/main" id="{2A3F9D8B-5BC6-5C36-831C-2367437799DE}"/>
                </a:ext>
              </a:extLst>
            </p:cNvPr>
            <p:cNvPicPr>
              <a:picLocks noChangeAspect="1"/>
            </p:cNvPicPr>
            <p:nvPr/>
          </p:nvPicPr>
          <p:blipFill>
            <a:blip r:embed="rId4"/>
            <a:stretch>
              <a:fillRect/>
            </a:stretch>
          </p:blipFill>
          <p:spPr>
            <a:xfrm>
              <a:off x="4148115" y="2140378"/>
              <a:ext cx="3797300" cy="1143000"/>
            </a:xfrm>
            <a:prstGeom prst="rect">
              <a:avLst/>
            </a:prstGeom>
          </p:spPr>
        </p:pic>
        <p:sp>
          <p:nvSpPr>
            <p:cNvPr id="13" name="TextBox 12">
              <a:extLst>
                <a:ext uri="{FF2B5EF4-FFF2-40B4-BE49-F238E27FC236}">
                  <a16:creationId xmlns:a16="http://schemas.microsoft.com/office/drawing/2014/main" id="{34697865-7964-43E2-CDE9-C89DA6FB1E42}"/>
                </a:ext>
              </a:extLst>
            </p:cNvPr>
            <p:cNvSpPr txBox="1"/>
            <p:nvPr/>
          </p:nvSpPr>
          <p:spPr>
            <a:xfrm>
              <a:off x="8180024" y="2055035"/>
              <a:ext cx="1070549" cy="369332"/>
            </a:xfrm>
            <a:prstGeom prst="rect">
              <a:avLst/>
            </a:prstGeom>
            <a:noFill/>
          </p:spPr>
          <p:txBody>
            <a:bodyPr wrap="none" rtlCol="0">
              <a:spAutoFit/>
            </a:bodyPr>
            <a:lstStyle/>
            <a:p>
              <a:r>
                <a:rPr lang="en-US" dirty="0"/>
                <a:t>tolerance</a:t>
              </a:r>
            </a:p>
          </p:txBody>
        </p:sp>
        <p:sp>
          <p:nvSpPr>
            <p:cNvPr id="14" name="Rounded Rectangle 13">
              <a:extLst>
                <a:ext uri="{FF2B5EF4-FFF2-40B4-BE49-F238E27FC236}">
                  <a16:creationId xmlns:a16="http://schemas.microsoft.com/office/drawing/2014/main" id="{B2B59415-2EA3-BDEE-82DA-3D961732B805}"/>
                </a:ext>
              </a:extLst>
            </p:cNvPr>
            <p:cNvSpPr/>
            <p:nvPr/>
          </p:nvSpPr>
          <p:spPr>
            <a:xfrm>
              <a:off x="7695623" y="2570580"/>
              <a:ext cx="249792" cy="40762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ght Arrow 17">
            <a:extLst>
              <a:ext uri="{FF2B5EF4-FFF2-40B4-BE49-F238E27FC236}">
                <a16:creationId xmlns:a16="http://schemas.microsoft.com/office/drawing/2014/main" id="{8A28F96C-B52A-E238-EC1F-1C50762F65BD}"/>
              </a:ext>
            </a:extLst>
          </p:cNvPr>
          <p:cNvSpPr/>
          <p:nvPr/>
        </p:nvSpPr>
        <p:spPr>
          <a:xfrm rot="5400000">
            <a:off x="5430810" y="3213270"/>
            <a:ext cx="412850" cy="312122"/>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D734847-B8EA-6100-565B-1936C2A8BE74}"/>
              </a:ext>
            </a:extLst>
          </p:cNvPr>
          <p:cNvSpPr txBox="1"/>
          <p:nvPr/>
        </p:nvSpPr>
        <p:spPr>
          <a:xfrm>
            <a:off x="6776433" y="2120684"/>
            <a:ext cx="4162550" cy="646331"/>
          </a:xfrm>
          <a:prstGeom prst="rect">
            <a:avLst/>
          </a:prstGeom>
          <a:noFill/>
        </p:spPr>
        <p:txBody>
          <a:bodyPr wrap="none" rtlCol="0">
            <a:spAutoFit/>
          </a:bodyPr>
          <a:lstStyle/>
          <a:p>
            <a:pPr marL="285750" indent="-285750">
              <a:buFont typeface="Arial" panose="020B0604020202020204" pitchFamily="34" charset="0"/>
              <a:buChar char="•"/>
            </a:pPr>
            <a:r>
              <a:rPr lang="en-US" dirty="0"/>
              <a:t>Feasible set can be Nonconvex</a:t>
            </a:r>
          </a:p>
          <a:p>
            <a:pPr marL="285750" indent="-285750">
              <a:buFont typeface="Arial" panose="020B0604020202020204" pitchFamily="34" charset="0"/>
              <a:buChar char="•"/>
            </a:pPr>
            <a:r>
              <a:rPr lang="en-US" dirty="0"/>
              <a:t>Even when convex, difficult to compute</a:t>
            </a:r>
          </a:p>
        </p:txBody>
      </p:sp>
      <p:sp>
        <p:nvSpPr>
          <p:cNvPr id="27" name="TextBox 26">
            <a:extLst>
              <a:ext uri="{FF2B5EF4-FFF2-40B4-BE49-F238E27FC236}">
                <a16:creationId xmlns:a16="http://schemas.microsoft.com/office/drawing/2014/main" id="{9DDDB93B-56F2-0A17-9E0A-1C245F0F466C}"/>
              </a:ext>
            </a:extLst>
          </p:cNvPr>
          <p:cNvSpPr txBox="1"/>
          <p:nvPr/>
        </p:nvSpPr>
        <p:spPr>
          <a:xfrm>
            <a:off x="1041721" y="3207263"/>
            <a:ext cx="3116751" cy="461665"/>
          </a:xfrm>
          <a:prstGeom prst="rect">
            <a:avLst/>
          </a:prstGeom>
          <a:noFill/>
        </p:spPr>
        <p:txBody>
          <a:bodyPr wrap="none" rtlCol="0">
            <a:spAutoFit/>
          </a:bodyPr>
          <a:lstStyle/>
          <a:p>
            <a:r>
              <a:rPr lang="en-US" sz="2400" u="sng" dirty="0"/>
              <a:t>Scenario Reformulation</a:t>
            </a:r>
          </a:p>
        </p:txBody>
      </p:sp>
      <p:sp>
        <p:nvSpPr>
          <p:cNvPr id="29" name="TextBox 28">
            <a:extLst>
              <a:ext uri="{FF2B5EF4-FFF2-40B4-BE49-F238E27FC236}">
                <a16:creationId xmlns:a16="http://schemas.microsoft.com/office/drawing/2014/main" id="{8A3063E6-BFA7-F491-8A2D-5872B9C3B2F7}"/>
              </a:ext>
            </a:extLst>
          </p:cNvPr>
          <p:cNvSpPr txBox="1"/>
          <p:nvPr/>
        </p:nvSpPr>
        <p:spPr>
          <a:xfrm>
            <a:off x="4158472" y="3625745"/>
            <a:ext cx="2645404" cy="369332"/>
          </a:xfrm>
          <a:prstGeom prst="rect">
            <a:avLst/>
          </a:prstGeom>
          <a:noFill/>
        </p:spPr>
        <p:txBody>
          <a:bodyPr wrap="none" rtlCol="0">
            <a:spAutoFit/>
          </a:bodyPr>
          <a:lstStyle/>
          <a:p>
            <a:r>
              <a:rPr lang="en-US" dirty="0"/>
              <a:t>Sampled from distribution</a:t>
            </a:r>
          </a:p>
        </p:txBody>
      </p:sp>
      <p:sp>
        <p:nvSpPr>
          <p:cNvPr id="30" name="Arc 29">
            <a:extLst>
              <a:ext uri="{FF2B5EF4-FFF2-40B4-BE49-F238E27FC236}">
                <a16:creationId xmlns:a16="http://schemas.microsoft.com/office/drawing/2014/main" id="{B0A6C9AE-1209-2942-C0C2-25526D1E24F9}"/>
              </a:ext>
            </a:extLst>
          </p:cNvPr>
          <p:cNvSpPr/>
          <p:nvPr/>
        </p:nvSpPr>
        <p:spPr>
          <a:xfrm rot="17842256">
            <a:off x="3477198" y="3803534"/>
            <a:ext cx="1185730" cy="1161662"/>
          </a:xfrm>
          <a:prstGeom prst="arc">
            <a:avLst>
              <a:gd name="adj1" fmla="val 14819188"/>
              <a:gd name="adj2" fmla="val 20671452"/>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F7398993-BFB0-EA35-93A4-ED878C888F8F}"/>
              </a:ext>
            </a:extLst>
          </p:cNvPr>
          <p:cNvSpPr/>
          <p:nvPr/>
        </p:nvSpPr>
        <p:spPr>
          <a:xfrm flipV="1">
            <a:off x="5508434" y="4177259"/>
            <a:ext cx="1871288" cy="239140"/>
          </a:xfrm>
          <a:custGeom>
            <a:avLst/>
            <a:gdLst>
              <a:gd name="csX0" fmla="*/ 0 w 1795749"/>
              <a:gd name="csY0" fmla="*/ 22262 h 275878"/>
              <a:gd name="csX1" fmla="*/ 749147 w 1795749"/>
              <a:gd name="csY1" fmla="*/ 22262 h 275878"/>
              <a:gd name="csX2" fmla="*/ 1035585 w 1795749"/>
              <a:gd name="csY2" fmla="*/ 253617 h 275878"/>
              <a:gd name="csX3" fmla="*/ 1795749 w 1795749"/>
              <a:gd name="csY3" fmla="*/ 253617 h 275878"/>
            </a:gdLst>
            <a:ahLst/>
            <a:cxnLst>
              <a:cxn ang="0">
                <a:pos x="csX0" y="csY0"/>
              </a:cxn>
              <a:cxn ang="0">
                <a:pos x="csX1" y="csY1"/>
              </a:cxn>
              <a:cxn ang="0">
                <a:pos x="csX2" y="csY2"/>
              </a:cxn>
              <a:cxn ang="0">
                <a:pos x="csX3" y="csY3"/>
              </a:cxn>
            </a:cxnLst>
            <a:rect l="l" t="t" r="r" b="b"/>
            <a:pathLst>
              <a:path w="1795749" h="275878">
                <a:moveTo>
                  <a:pt x="0" y="22262"/>
                </a:moveTo>
                <a:cubicBezTo>
                  <a:pt x="288275" y="2982"/>
                  <a:pt x="576550" y="-16297"/>
                  <a:pt x="749147" y="22262"/>
                </a:cubicBezTo>
                <a:cubicBezTo>
                  <a:pt x="921745" y="60821"/>
                  <a:pt x="861151" y="215058"/>
                  <a:pt x="1035585" y="253617"/>
                </a:cubicBezTo>
                <a:cubicBezTo>
                  <a:pt x="1210019" y="292176"/>
                  <a:pt x="1502884" y="272896"/>
                  <a:pt x="1795749" y="253617"/>
                </a:cubicBezTo>
              </a:path>
            </a:pathLst>
          </a:custGeom>
          <a:noFill/>
          <a:ln w="25400">
            <a:solidFill>
              <a:schemeClr val="bg2">
                <a:lumMod val="25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25353277-1435-3C62-7B16-7F99F02E9E50}"/>
              </a:ext>
            </a:extLst>
          </p:cNvPr>
          <p:cNvPicPr>
            <a:picLocks noChangeAspect="1"/>
          </p:cNvPicPr>
          <p:nvPr/>
        </p:nvPicPr>
        <p:blipFill>
          <a:blip r:embed="rId5"/>
          <a:stretch>
            <a:fillRect/>
          </a:stretch>
        </p:blipFill>
        <p:spPr>
          <a:xfrm>
            <a:off x="2242559" y="3843500"/>
            <a:ext cx="3289300" cy="1130300"/>
          </a:xfrm>
          <a:prstGeom prst="rect">
            <a:avLst/>
          </a:prstGeom>
        </p:spPr>
      </p:pic>
      <p:cxnSp>
        <p:nvCxnSpPr>
          <p:cNvPr id="26" name="Straight Arrow Connector 25">
            <a:extLst>
              <a:ext uri="{FF2B5EF4-FFF2-40B4-BE49-F238E27FC236}">
                <a16:creationId xmlns:a16="http://schemas.microsoft.com/office/drawing/2014/main" id="{ACEE4E82-DFE9-3DA1-F334-DC26361DB67A}"/>
              </a:ext>
            </a:extLst>
          </p:cNvPr>
          <p:cNvCxnSpPr>
            <a:stCxn id="22" idx="3"/>
            <a:endCxn id="23" idx="1"/>
          </p:cNvCxnSpPr>
          <p:nvPr/>
        </p:nvCxnSpPr>
        <p:spPr>
          <a:xfrm>
            <a:off x="5764200" y="2443850"/>
            <a:ext cx="101223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DB3CB07F-FFD8-7F2B-3AD9-222699D40B7C}"/>
              </a:ext>
            </a:extLst>
          </p:cNvPr>
          <p:cNvPicPr>
            <a:picLocks noChangeAspect="1"/>
          </p:cNvPicPr>
          <p:nvPr/>
        </p:nvPicPr>
        <p:blipFill>
          <a:blip r:embed="rId6"/>
          <a:stretch>
            <a:fillRect/>
          </a:stretch>
        </p:blipFill>
        <p:spPr>
          <a:xfrm>
            <a:off x="3630692" y="5373656"/>
            <a:ext cx="5422900" cy="266700"/>
          </a:xfrm>
          <a:prstGeom prst="rect">
            <a:avLst/>
          </a:prstGeom>
        </p:spPr>
      </p:pic>
      <p:sp>
        <p:nvSpPr>
          <p:cNvPr id="32" name="Right Brace 31">
            <a:extLst>
              <a:ext uri="{FF2B5EF4-FFF2-40B4-BE49-F238E27FC236}">
                <a16:creationId xmlns:a16="http://schemas.microsoft.com/office/drawing/2014/main" id="{34C6E5D2-F380-E625-6DB2-EFA7F1137713}"/>
              </a:ext>
            </a:extLst>
          </p:cNvPr>
          <p:cNvSpPr/>
          <p:nvPr/>
        </p:nvSpPr>
        <p:spPr>
          <a:xfrm rot="16200000">
            <a:off x="6563175" y="3736951"/>
            <a:ext cx="266699" cy="2645405"/>
          </a:xfrm>
          <a:prstGeom prst="rightBrace">
            <a:avLst>
              <a:gd name="adj1" fmla="val 151784"/>
              <a:gd name="adj2" fmla="val 5014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9215A38E-8F65-3365-5CCA-84FCD8C0AB8E}"/>
              </a:ext>
            </a:extLst>
          </p:cNvPr>
          <p:cNvSpPr txBox="1"/>
          <p:nvPr/>
        </p:nvSpPr>
        <p:spPr>
          <a:xfrm>
            <a:off x="6196017" y="4604468"/>
            <a:ext cx="1023101" cy="369332"/>
          </a:xfrm>
          <a:prstGeom prst="rect">
            <a:avLst/>
          </a:prstGeom>
          <a:noFill/>
        </p:spPr>
        <p:txBody>
          <a:bodyPr wrap="none" rtlCol="0">
            <a:spAutoFit/>
          </a:bodyPr>
          <a:lstStyle/>
          <a:p>
            <a:r>
              <a:rPr lang="en-US" dirty="0"/>
              <a:t>Accuracy</a:t>
            </a:r>
          </a:p>
        </p:txBody>
      </p:sp>
      <p:sp>
        <p:nvSpPr>
          <p:cNvPr id="38" name="TextBox 37">
            <a:extLst>
              <a:ext uri="{FF2B5EF4-FFF2-40B4-BE49-F238E27FC236}">
                <a16:creationId xmlns:a16="http://schemas.microsoft.com/office/drawing/2014/main" id="{08994004-8EDD-FEED-892A-BCD553D106F4}"/>
              </a:ext>
            </a:extLst>
          </p:cNvPr>
          <p:cNvSpPr txBox="1"/>
          <p:nvPr/>
        </p:nvSpPr>
        <p:spPr>
          <a:xfrm>
            <a:off x="189486" y="6308999"/>
            <a:ext cx="11049000" cy="276999"/>
          </a:xfrm>
          <a:prstGeom prst="rect">
            <a:avLst/>
          </a:prstGeom>
          <a:noFill/>
        </p:spPr>
        <p:txBody>
          <a:bodyPr wrap="square" rtlCol="0">
            <a:spAutoFit/>
          </a:bodyPr>
          <a:lstStyle/>
          <a:p>
            <a:pPr algn="just"/>
            <a:r>
              <a:rPr lang="en-US" sz="1200" dirty="0">
                <a:latin typeface="LM Roman 9" panose="00000500000000000000" pitchFamily="50" charset="0"/>
              </a:rPr>
              <a:t>Devonport and </a:t>
            </a:r>
            <a:r>
              <a:rPr lang="en-US" sz="1200" dirty="0" err="1">
                <a:latin typeface="LM Roman 9" panose="00000500000000000000" pitchFamily="50" charset="0"/>
              </a:rPr>
              <a:t>Arcak</a:t>
            </a:r>
            <a:r>
              <a:rPr lang="en-US" sz="1200" dirty="0">
                <a:latin typeface="LM Roman 9" panose="00000500000000000000" pitchFamily="50" charset="0"/>
              </a:rPr>
              <a:t>, “Estimating Reachable sets with Scenario Optimization”, L4DC (2020)</a:t>
            </a:r>
          </a:p>
        </p:txBody>
      </p:sp>
    </p:spTree>
    <p:extLst>
      <p:ext uri="{BB962C8B-B14F-4D97-AF65-F5344CB8AC3E}">
        <p14:creationId xmlns:p14="http://schemas.microsoft.com/office/powerpoint/2010/main" val="1787292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AF2F5-BD6A-A76C-01D1-7D4435BDED89}"/>
            </a:ext>
          </a:extLst>
        </p:cNvPr>
        <p:cNvGrpSpPr/>
        <p:nvPr/>
      </p:nvGrpSpPr>
      <p:grpSpPr>
        <a:xfrm>
          <a:off x="0" y="0"/>
          <a:ext cx="0" cy="0"/>
          <a:chOff x="0" y="0"/>
          <a:chExt cx="0" cy="0"/>
        </a:xfrm>
      </p:grpSpPr>
      <p:sp>
        <p:nvSpPr>
          <p:cNvPr id="35" name="Rounded Rectangle 34">
            <a:extLst>
              <a:ext uri="{FF2B5EF4-FFF2-40B4-BE49-F238E27FC236}">
                <a16:creationId xmlns:a16="http://schemas.microsoft.com/office/drawing/2014/main" id="{CBA5CCDC-615D-D559-6B38-68607B21E787}"/>
              </a:ext>
            </a:extLst>
          </p:cNvPr>
          <p:cNvSpPr/>
          <p:nvPr/>
        </p:nvSpPr>
        <p:spPr>
          <a:xfrm>
            <a:off x="2253749" y="5172277"/>
            <a:ext cx="8157363" cy="580480"/>
          </a:xfrm>
          <a:prstGeom prst="roundRect">
            <a:avLst/>
          </a:prstGeom>
          <a:solidFill>
            <a:schemeClr val="accent5">
              <a:lumMod val="40000"/>
              <a:lumOff val="60000"/>
            </a:schemeClr>
          </a:solidFill>
          <a:ln w="3175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C4B1ED67-F5DF-3FC2-6E10-37C642C09C80}"/>
              </a:ext>
            </a:extLst>
          </p:cNvPr>
          <p:cNvSpPr/>
          <p:nvPr/>
        </p:nvSpPr>
        <p:spPr>
          <a:xfrm>
            <a:off x="2211260" y="2019786"/>
            <a:ext cx="3552940" cy="848128"/>
          </a:xfrm>
          <a:prstGeom prst="roundRect">
            <a:avLst/>
          </a:prstGeom>
          <a:solidFill>
            <a:schemeClr val="accent6">
              <a:lumMod val="40000"/>
              <a:lumOff val="60000"/>
              <a:alpha val="2312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2C476D-CABE-B127-A9FB-70FA2339A192}"/>
              </a:ext>
            </a:extLst>
          </p:cNvPr>
          <p:cNvSpPr>
            <a:spLocks noGrp="1"/>
          </p:cNvSpPr>
          <p:nvPr>
            <p:ph type="title"/>
          </p:nvPr>
        </p:nvSpPr>
        <p:spPr/>
        <p:txBody>
          <a:bodyPr/>
          <a:lstStyle/>
          <a:p>
            <a:r>
              <a:rPr lang="en-US" dirty="0"/>
              <a:t>Contribution</a:t>
            </a:r>
          </a:p>
        </p:txBody>
      </p:sp>
      <p:sp>
        <p:nvSpPr>
          <p:cNvPr id="3" name="Slide Number Placeholder 2">
            <a:extLst>
              <a:ext uri="{FF2B5EF4-FFF2-40B4-BE49-F238E27FC236}">
                <a16:creationId xmlns:a16="http://schemas.microsoft.com/office/drawing/2014/main" id="{1CA3D23E-7E5D-BE51-B205-908839EDEFB5}"/>
              </a:ext>
            </a:extLst>
          </p:cNvPr>
          <p:cNvSpPr>
            <a:spLocks noGrp="1"/>
          </p:cNvSpPr>
          <p:nvPr>
            <p:ph type="sldNum" sz="quarter" idx="12"/>
          </p:nvPr>
        </p:nvSpPr>
        <p:spPr/>
        <p:txBody>
          <a:bodyPr/>
          <a:lstStyle/>
          <a:p>
            <a:fld id="{7CD4A8CD-EAB6-4D22-9220-AD4C2B609027}" type="slidenum">
              <a:rPr lang="en-US" smtClean="0"/>
              <a:t>13</a:t>
            </a:fld>
            <a:endParaRPr lang="en-US"/>
          </a:p>
        </p:txBody>
      </p:sp>
      <p:pic>
        <p:nvPicPr>
          <p:cNvPr id="11" name="Picture 10">
            <a:extLst>
              <a:ext uri="{FF2B5EF4-FFF2-40B4-BE49-F238E27FC236}">
                <a16:creationId xmlns:a16="http://schemas.microsoft.com/office/drawing/2014/main" id="{93B88A9A-B483-E212-DF0B-561A1B16283C}"/>
              </a:ext>
            </a:extLst>
          </p:cNvPr>
          <p:cNvPicPr>
            <a:picLocks noChangeAspect="1"/>
          </p:cNvPicPr>
          <p:nvPr/>
        </p:nvPicPr>
        <p:blipFill>
          <a:blip r:embed="rId3"/>
          <a:stretch>
            <a:fillRect/>
          </a:stretch>
        </p:blipFill>
        <p:spPr>
          <a:xfrm>
            <a:off x="7379722" y="3943900"/>
            <a:ext cx="3213100" cy="622300"/>
          </a:xfrm>
          <a:prstGeom prst="rect">
            <a:avLst/>
          </a:prstGeom>
        </p:spPr>
      </p:pic>
      <p:sp>
        <p:nvSpPr>
          <p:cNvPr id="6" name="TextBox 5">
            <a:extLst>
              <a:ext uri="{FF2B5EF4-FFF2-40B4-BE49-F238E27FC236}">
                <a16:creationId xmlns:a16="http://schemas.microsoft.com/office/drawing/2014/main" id="{B59CB5EB-C1BA-E143-8061-819651060E72}"/>
              </a:ext>
            </a:extLst>
          </p:cNvPr>
          <p:cNvSpPr txBox="1"/>
          <p:nvPr/>
        </p:nvSpPr>
        <p:spPr>
          <a:xfrm>
            <a:off x="1041721" y="1072882"/>
            <a:ext cx="5777351" cy="461665"/>
          </a:xfrm>
          <a:prstGeom prst="rect">
            <a:avLst/>
          </a:prstGeom>
          <a:noFill/>
        </p:spPr>
        <p:txBody>
          <a:bodyPr wrap="none" rtlCol="0">
            <a:spAutoFit/>
          </a:bodyPr>
          <a:lstStyle/>
          <a:p>
            <a:r>
              <a:rPr lang="en-US" sz="2400" u="sng" dirty="0"/>
              <a:t>Scenario Approximation of chance constraint</a:t>
            </a:r>
          </a:p>
        </p:txBody>
      </p:sp>
      <p:sp>
        <p:nvSpPr>
          <p:cNvPr id="15" name="Arc 14">
            <a:extLst>
              <a:ext uri="{FF2B5EF4-FFF2-40B4-BE49-F238E27FC236}">
                <a16:creationId xmlns:a16="http://schemas.microsoft.com/office/drawing/2014/main" id="{F495546E-42A5-ECD7-A952-90F2B0ABE6E9}"/>
              </a:ext>
            </a:extLst>
          </p:cNvPr>
          <p:cNvSpPr/>
          <p:nvPr/>
        </p:nvSpPr>
        <p:spPr>
          <a:xfrm rot="16365348">
            <a:off x="5328476" y="1733364"/>
            <a:ext cx="677498" cy="693141"/>
          </a:xfrm>
          <a:prstGeom prst="arc">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a:extLst>
              <a:ext uri="{FF2B5EF4-FFF2-40B4-BE49-F238E27FC236}">
                <a16:creationId xmlns:a16="http://schemas.microsoft.com/office/drawing/2014/main" id="{F81C8839-1149-C2C1-A226-5A5292E3F588}"/>
              </a:ext>
            </a:extLst>
          </p:cNvPr>
          <p:cNvGrpSpPr/>
          <p:nvPr/>
        </p:nvGrpSpPr>
        <p:grpSpPr>
          <a:xfrm>
            <a:off x="1701418" y="1558121"/>
            <a:ext cx="5102458" cy="1228343"/>
            <a:chOff x="4148115" y="2055035"/>
            <a:chExt cx="5102458" cy="1228343"/>
          </a:xfrm>
        </p:grpSpPr>
        <p:pic>
          <p:nvPicPr>
            <p:cNvPr id="17" name="Picture 16">
              <a:extLst>
                <a:ext uri="{FF2B5EF4-FFF2-40B4-BE49-F238E27FC236}">
                  <a16:creationId xmlns:a16="http://schemas.microsoft.com/office/drawing/2014/main" id="{0912C142-D2AF-8844-AEB0-2BC48AF8A958}"/>
                </a:ext>
              </a:extLst>
            </p:cNvPr>
            <p:cNvPicPr>
              <a:picLocks noChangeAspect="1"/>
            </p:cNvPicPr>
            <p:nvPr/>
          </p:nvPicPr>
          <p:blipFill>
            <a:blip r:embed="rId4"/>
            <a:stretch>
              <a:fillRect/>
            </a:stretch>
          </p:blipFill>
          <p:spPr>
            <a:xfrm>
              <a:off x="4148115" y="2140378"/>
              <a:ext cx="3797300" cy="1143000"/>
            </a:xfrm>
            <a:prstGeom prst="rect">
              <a:avLst/>
            </a:prstGeom>
          </p:spPr>
        </p:pic>
        <p:sp>
          <p:nvSpPr>
            <p:cNvPr id="13" name="TextBox 12">
              <a:extLst>
                <a:ext uri="{FF2B5EF4-FFF2-40B4-BE49-F238E27FC236}">
                  <a16:creationId xmlns:a16="http://schemas.microsoft.com/office/drawing/2014/main" id="{4A4E2319-B5EA-936D-5177-39BB01B27740}"/>
                </a:ext>
              </a:extLst>
            </p:cNvPr>
            <p:cNvSpPr txBox="1"/>
            <p:nvPr/>
          </p:nvSpPr>
          <p:spPr>
            <a:xfrm>
              <a:off x="8180024" y="2055035"/>
              <a:ext cx="1070549" cy="369332"/>
            </a:xfrm>
            <a:prstGeom prst="rect">
              <a:avLst/>
            </a:prstGeom>
            <a:noFill/>
          </p:spPr>
          <p:txBody>
            <a:bodyPr wrap="none" rtlCol="0">
              <a:spAutoFit/>
            </a:bodyPr>
            <a:lstStyle/>
            <a:p>
              <a:r>
                <a:rPr lang="en-US" dirty="0"/>
                <a:t>tolerance</a:t>
              </a:r>
            </a:p>
          </p:txBody>
        </p:sp>
        <p:sp>
          <p:nvSpPr>
            <p:cNvPr id="14" name="Rounded Rectangle 13">
              <a:extLst>
                <a:ext uri="{FF2B5EF4-FFF2-40B4-BE49-F238E27FC236}">
                  <a16:creationId xmlns:a16="http://schemas.microsoft.com/office/drawing/2014/main" id="{40C6B49E-AF1B-CBCF-1373-819E2CC24CFC}"/>
                </a:ext>
              </a:extLst>
            </p:cNvPr>
            <p:cNvSpPr/>
            <p:nvPr/>
          </p:nvSpPr>
          <p:spPr>
            <a:xfrm>
              <a:off x="7695623" y="2570580"/>
              <a:ext cx="249792" cy="40762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ght Arrow 17">
            <a:extLst>
              <a:ext uri="{FF2B5EF4-FFF2-40B4-BE49-F238E27FC236}">
                <a16:creationId xmlns:a16="http://schemas.microsoft.com/office/drawing/2014/main" id="{E7FD7358-5303-E948-9DC0-796DBAAE09C4}"/>
              </a:ext>
            </a:extLst>
          </p:cNvPr>
          <p:cNvSpPr/>
          <p:nvPr/>
        </p:nvSpPr>
        <p:spPr>
          <a:xfrm rot="5400000">
            <a:off x="5430810" y="3213270"/>
            <a:ext cx="412850" cy="312122"/>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77953AD-E5E3-BFA0-0AA6-0AB8AC80325A}"/>
              </a:ext>
            </a:extLst>
          </p:cNvPr>
          <p:cNvSpPr txBox="1"/>
          <p:nvPr/>
        </p:nvSpPr>
        <p:spPr>
          <a:xfrm>
            <a:off x="6776433" y="2120684"/>
            <a:ext cx="4162550" cy="646331"/>
          </a:xfrm>
          <a:prstGeom prst="rect">
            <a:avLst/>
          </a:prstGeom>
          <a:noFill/>
        </p:spPr>
        <p:txBody>
          <a:bodyPr wrap="none" rtlCol="0">
            <a:spAutoFit/>
          </a:bodyPr>
          <a:lstStyle/>
          <a:p>
            <a:pPr marL="285750" indent="-285750">
              <a:buFont typeface="Arial" panose="020B0604020202020204" pitchFamily="34" charset="0"/>
              <a:buChar char="•"/>
            </a:pPr>
            <a:r>
              <a:rPr lang="en-US" dirty="0"/>
              <a:t>Feasible set can be Nonconvex</a:t>
            </a:r>
          </a:p>
          <a:p>
            <a:pPr marL="285750" indent="-285750">
              <a:buFont typeface="Arial" panose="020B0604020202020204" pitchFamily="34" charset="0"/>
              <a:buChar char="•"/>
            </a:pPr>
            <a:r>
              <a:rPr lang="en-US" dirty="0"/>
              <a:t>Even when convex, difficult to compute</a:t>
            </a:r>
          </a:p>
        </p:txBody>
      </p:sp>
      <p:sp>
        <p:nvSpPr>
          <p:cNvPr id="27" name="TextBox 26">
            <a:extLst>
              <a:ext uri="{FF2B5EF4-FFF2-40B4-BE49-F238E27FC236}">
                <a16:creationId xmlns:a16="http://schemas.microsoft.com/office/drawing/2014/main" id="{F5DE67B3-97CE-8F33-3456-602A76E81A83}"/>
              </a:ext>
            </a:extLst>
          </p:cNvPr>
          <p:cNvSpPr txBox="1"/>
          <p:nvPr/>
        </p:nvSpPr>
        <p:spPr>
          <a:xfrm>
            <a:off x="1041721" y="3207263"/>
            <a:ext cx="3116751" cy="461665"/>
          </a:xfrm>
          <a:prstGeom prst="rect">
            <a:avLst/>
          </a:prstGeom>
          <a:noFill/>
        </p:spPr>
        <p:txBody>
          <a:bodyPr wrap="none" rtlCol="0">
            <a:spAutoFit/>
          </a:bodyPr>
          <a:lstStyle/>
          <a:p>
            <a:r>
              <a:rPr lang="en-US" sz="2400" u="sng" dirty="0"/>
              <a:t>Scenario Reformulation</a:t>
            </a:r>
          </a:p>
        </p:txBody>
      </p:sp>
      <p:sp>
        <p:nvSpPr>
          <p:cNvPr id="29" name="TextBox 28">
            <a:extLst>
              <a:ext uri="{FF2B5EF4-FFF2-40B4-BE49-F238E27FC236}">
                <a16:creationId xmlns:a16="http://schemas.microsoft.com/office/drawing/2014/main" id="{5E96B497-C69E-1CB9-3FE7-F50636F9BD1C}"/>
              </a:ext>
            </a:extLst>
          </p:cNvPr>
          <p:cNvSpPr txBox="1"/>
          <p:nvPr/>
        </p:nvSpPr>
        <p:spPr>
          <a:xfrm>
            <a:off x="4158472" y="3625745"/>
            <a:ext cx="2645404" cy="369332"/>
          </a:xfrm>
          <a:prstGeom prst="rect">
            <a:avLst/>
          </a:prstGeom>
          <a:noFill/>
        </p:spPr>
        <p:txBody>
          <a:bodyPr wrap="none" rtlCol="0">
            <a:spAutoFit/>
          </a:bodyPr>
          <a:lstStyle/>
          <a:p>
            <a:r>
              <a:rPr lang="en-US" dirty="0"/>
              <a:t>Sampled from distribution</a:t>
            </a:r>
          </a:p>
        </p:txBody>
      </p:sp>
      <p:sp>
        <p:nvSpPr>
          <p:cNvPr id="30" name="Arc 29">
            <a:extLst>
              <a:ext uri="{FF2B5EF4-FFF2-40B4-BE49-F238E27FC236}">
                <a16:creationId xmlns:a16="http://schemas.microsoft.com/office/drawing/2014/main" id="{B2A2239E-F0CC-035F-71E3-1048506778F7}"/>
              </a:ext>
            </a:extLst>
          </p:cNvPr>
          <p:cNvSpPr/>
          <p:nvPr/>
        </p:nvSpPr>
        <p:spPr>
          <a:xfrm rot="17842256">
            <a:off x="3477198" y="3803534"/>
            <a:ext cx="1185730" cy="1161662"/>
          </a:xfrm>
          <a:prstGeom prst="arc">
            <a:avLst>
              <a:gd name="adj1" fmla="val 14819188"/>
              <a:gd name="adj2" fmla="val 20671452"/>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8AC90A73-9D6E-5E41-BA69-6C0EC746C570}"/>
              </a:ext>
            </a:extLst>
          </p:cNvPr>
          <p:cNvSpPr/>
          <p:nvPr/>
        </p:nvSpPr>
        <p:spPr>
          <a:xfrm flipV="1">
            <a:off x="5508434" y="4177259"/>
            <a:ext cx="1871288" cy="239140"/>
          </a:xfrm>
          <a:custGeom>
            <a:avLst/>
            <a:gdLst>
              <a:gd name="csX0" fmla="*/ 0 w 1795749"/>
              <a:gd name="csY0" fmla="*/ 22262 h 275878"/>
              <a:gd name="csX1" fmla="*/ 749147 w 1795749"/>
              <a:gd name="csY1" fmla="*/ 22262 h 275878"/>
              <a:gd name="csX2" fmla="*/ 1035585 w 1795749"/>
              <a:gd name="csY2" fmla="*/ 253617 h 275878"/>
              <a:gd name="csX3" fmla="*/ 1795749 w 1795749"/>
              <a:gd name="csY3" fmla="*/ 253617 h 275878"/>
            </a:gdLst>
            <a:ahLst/>
            <a:cxnLst>
              <a:cxn ang="0">
                <a:pos x="csX0" y="csY0"/>
              </a:cxn>
              <a:cxn ang="0">
                <a:pos x="csX1" y="csY1"/>
              </a:cxn>
              <a:cxn ang="0">
                <a:pos x="csX2" y="csY2"/>
              </a:cxn>
              <a:cxn ang="0">
                <a:pos x="csX3" y="csY3"/>
              </a:cxn>
            </a:cxnLst>
            <a:rect l="l" t="t" r="r" b="b"/>
            <a:pathLst>
              <a:path w="1795749" h="275878">
                <a:moveTo>
                  <a:pt x="0" y="22262"/>
                </a:moveTo>
                <a:cubicBezTo>
                  <a:pt x="288275" y="2982"/>
                  <a:pt x="576550" y="-16297"/>
                  <a:pt x="749147" y="22262"/>
                </a:cubicBezTo>
                <a:cubicBezTo>
                  <a:pt x="921745" y="60821"/>
                  <a:pt x="861151" y="215058"/>
                  <a:pt x="1035585" y="253617"/>
                </a:cubicBezTo>
                <a:cubicBezTo>
                  <a:pt x="1210019" y="292176"/>
                  <a:pt x="1502884" y="272896"/>
                  <a:pt x="1795749" y="253617"/>
                </a:cubicBezTo>
              </a:path>
            </a:pathLst>
          </a:custGeom>
          <a:noFill/>
          <a:ln w="25400">
            <a:solidFill>
              <a:schemeClr val="bg2">
                <a:lumMod val="25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51011990-C529-3770-9E09-5127D9242403}"/>
              </a:ext>
            </a:extLst>
          </p:cNvPr>
          <p:cNvPicPr>
            <a:picLocks noChangeAspect="1"/>
          </p:cNvPicPr>
          <p:nvPr/>
        </p:nvPicPr>
        <p:blipFill>
          <a:blip r:embed="rId5"/>
          <a:stretch>
            <a:fillRect/>
          </a:stretch>
        </p:blipFill>
        <p:spPr>
          <a:xfrm>
            <a:off x="2242559" y="3843500"/>
            <a:ext cx="3289300" cy="1130300"/>
          </a:xfrm>
          <a:prstGeom prst="rect">
            <a:avLst/>
          </a:prstGeom>
        </p:spPr>
      </p:pic>
      <p:sp>
        <p:nvSpPr>
          <p:cNvPr id="5" name="TextBox 4">
            <a:extLst>
              <a:ext uri="{FF2B5EF4-FFF2-40B4-BE49-F238E27FC236}">
                <a16:creationId xmlns:a16="http://schemas.microsoft.com/office/drawing/2014/main" id="{2A371AEF-827F-1A43-DA92-5BDEB1BDD118}"/>
              </a:ext>
            </a:extLst>
          </p:cNvPr>
          <p:cNvSpPr txBox="1"/>
          <p:nvPr/>
        </p:nvSpPr>
        <p:spPr>
          <a:xfrm>
            <a:off x="5719087" y="5996802"/>
            <a:ext cx="1246110" cy="369332"/>
          </a:xfrm>
          <a:prstGeom prst="rect">
            <a:avLst/>
          </a:prstGeom>
          <a:noFill/>
        </p:spPr>
        <p:txBody>
          <a:bodyPr wrap="none" rtlCol="0">
            <a:spAutoFit/>
          </a:bodyPr>
          <a:lstStyle/>
          <a:p>
            <a:r>
              <a:rPr lang="en-US" dirty="0"/>
              <a:t>Confidence</a:t>
            </a:r>
          </a:p>
        </p:txBody>
      </p:sp>
      <p:sp>
        <p:nvSpPr>
          <p:cNvPr id="7" name="Right Brace 6">
            <a:extLst>
              <a:ext uri="{FF2B5EF4-FFF2-40B4-BE49-F238E27FC236}">
                <a16:creationId xmlns:a16="http://schemas.microsoft.com/office/drawing/2014/main" id="{CD0D12F1-B7C1-B4C3-DEFC-16EB9E74A23D}"/>
              </a:ext>
            </a:extLst>
          </p:cNvPr>
          <p:cNvSpPr/>
          <p:nvPr/>
        </p:nvSpPr>
        <p:spPr>
          <a:xfrm rot="5400000">
            <a:off x="6212902" y="3201762"/>
            <a:ext cx="258480" cy="5422900"/>
          </a:xfrm>
          <a:prstGeom prst="rightBrace">
            <a:avLst>
              <a:gd name="adj1" fmla="val 151784"/>
              <a:gd name="adj2" fmla="val 5014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053AF078-C8F9-35AE-8F9C-1D10411EA7EA}"/>
              </a:ext>
            </a:extLst>
          </p:cNvPr>
          <p:cNvCxnSpPr>
            <a:stCxn id="22" idx="3"/>
            <a:endCxn id="23" idx="1"/>
          </p:cNvCxnSpPr>
          <p:nvPr/>
        </p:nvCxnSpPr>
        <p:spPr>
          <a:xfrm>
            <a:off x="5764200" y="2443850"/>
            <a:ext cx="101223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1D2CA90-BB9C-9D45-3DF9-83681B10C952}"/>
              </a:ext>
            </a:extLst>
          </p:cNvPr>
          <p:cNvPicPr>
            <a:picLocks noChangeAspect="1"/>
          </p:cNvPicPr>
          <p:nvPr/>
        </p:nvPicPr>
        <p:blipFill>
          <a:blip r:embed="rId6"/>
          <a:stretch>
            <a:fillRect/>
          </a:stretch>
        </p:blipFill>
        <p:spPr>
          <a:xfrm>
            <a:off x="3630692" y="5373656"/>
            <a:ext cx="5422900" cy="266700"/>
          </a:xfrm>
          <a:prstGeom prst="rect">
            <a:avLst/>
          </a:prstGeom>
        </p:spPr>
      </p:pic>
      <p:sp>
        <p:nvSpPr>
          <p:cNvPr id="32" name="Right Brace 31">
            <a:extLst>
              <a:ext uri="{FF2B5EF4-FFF2-40B4-BE49-F238E27FC236}">
                <a16:creationId xmlns:a16="http://schemas.microsoft.com/office/drawing/2014/main" id="{AEB6899B-96CB-DBC0-CA2A-95619AB73CA5}"/>
              </a:ext>
            </a:extLst>
          </p:cNvPr>
          <p:cNvSpPr/>
          <p:nvPr/>
        </p:nvSpPr>
        <p:spPr>
          <a:xfrm rot="16200000">
            <a:off x="6563175" y="3736951"/>
            <a:ext cx="266699" cy="2645405"/>
          </a:xfrm>
          <a:prstGeom prst="rightBrace">
            <a:avLst>
              <a:gd name="adj1" fmla="val 151784"/>
              <a:gd name="adj2" fmla="val 5014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3369A024-A642-CC4E-40AA-B7B30EB48A7B}"/>
              </a:ext>
            </a:extLst>
          </p:cNvPr>
          <p:cNvSpPr txBox="1"/>
          <p:nvPr/>
        </p:nvSpPr>
        <p:spPr>
          <a:xfrm>
            <a:off x="6196017" y="4604468"/>
            <a:ext cx="1023101" cy="369332"/>
          </a:xfrm>
          <a:prstGeom prst="rect">
            <a:avLst/>
          </a:prstGeom>
          <a:noFill/>
        </p:spPr>
        <p:txBody>
          <a:bodyPr wrap="none" rtlCol="0">
            <a:spAutoFit/>
          </a:bodyPr>
          <a:lstStyle/>
          <a:p>
            <a:r>
              <a:rPr lang="en-US" dirty="0"/>
              <a:t>Accuracy</a:t>
            </a:r>
          </a:p>
        </p:txBody>
      </p:sp>
      <p:sp>
        <p:nvSpPr>
          <p:cNvPr id="38" name="TextBox 37">
            <a:extLst>
              <a:ext uri="{FF2B5EF4-FFF2-40B4-BE49-F238E27FC236}">
                <a16:creationId xmlns:a16="http://schemas.microsoft.com/office/drawing/2014/main" id="{4297773A-1C4C-8C84-E0E9-9DF40EB2E82E}"/>
              </a:ext>
            </a:extLst>
          </p:cNvPr>
          <p:cNvSpPr txBox="1"/>
          <p:nvPr/>
        </p:nvSpPr>
        <p:spPr>
          <a:xfrm>
            <a:off x="189486" y="6308999"/>
            <a:ext cx="11049000" cy="276999"/>
          </a:xfrm>
          <a:prstGeom prst="rect">
            <a:avLst/>
          </a:prstGeom>
          <a:noFill/>
        </p:spPr>
        <p:txBody>
          <a:bodyPr wrap="square" rtlCol="0">
            <a:spAutoFit/>
          </a:bodyPr>
          <a:lstStyle/>
          <a:p>
            <a:pPr algn="just"/>
            <a:r>
              <a:rPr lang="en-US" sz="1200" dirty="0">
                <a:latin typeface="LM Roman 9" panose="00000500000000000000" pitchFamily="50" charset="0"/>
              </a:rPr>
              <a:t>Devonport and </a:t>
            </a:r>
            <a:r>
              <a:rPr lang="en-US" sz="1200" dirty="0" err="1">
                <a:latin typeface="LM Roman 9" panose="00000500000000000000" pitchFamily="50" charset="0"/>
              </a:rPr>
              <a:t>Arcak</a:t>
            </a:r>
            <a:r>
              <a:rPr lang="en-US" sz="1200" dirty="0">
                <a:latin typeface="LM Roman 9" panose="00000500000000000000" pitchFamily="50" charset="0"/>
              </a:rPr>
              <a:t>, “Estimating Reachable sets with Scenario Optimization”, L4DC (2020)</a:t>
            </a:r>
          </a:p>
        </p:txBody>
      </p:sp>
    </p:spTree>
    <p:extLst>
      <p:ext uri="{BB962C8B-B14F-4D97-AF65-F5344CB8AC3E}">
        <p14:creationId xmlns:p14="http://schemas.microsoft.com/office/powerpoint/2010/main" val="3283837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9F6F3-1BA2-311E-2FDF-1F63A46C665C}"/>
            </a:ext>
          </a:extLst>
        </p:cNvPr>
        <p:cNvGrpSpPr/>
        <p:nvPr/>
      </p:nvGrpSpPr>
      <p:grpSpPr>
        <a:xfrm>
          <a:off x="0" y="0"/>
          <a:ext cx="0" cy="0"/>
          <a:chOff x="0" y="0"/>
          <a:chExt cx="0" cy="0"/>
        </a:xfrm>
      </p:grpSpPr>
      <p:sp>
        <p:nvSpPr>
          <p:cNvPr id="9" name="Rounded Rectangle 8">
            <a:extLst>
              <a:ext uri="{FF2B5EF4-FFF2-40B4-BE49-F238E27FC236}">
                <a16:creationId xmlns:a16="http://schemas.microsoft.com/office/drawing/2014/main" id="{985EDC72-1531-8D49-DE2A-1004ECA97C18}"/>
              </a:ext>
            </a:extLst>
          </p:cNvPr>
          <p:cNvSpPr/>
          <p:nvPr/>
        </p:nvSpPr>
        <p:spPr>
          <a:xfrm>
            <a:off x="5139559" y="2133598"/>
            <a:ext cx="4000500" cy="441434"/>
          </a:xfrm>
          <a:prstGeom prst="roundRect">
            <a:avLst/>
          </a:prstGeom>
          <a:solidFill>
            <a:schemeClr val="accent5">
              <a:lumMod val="20000"/>
              <a:lumOff val="80000"/>
              <a:alpha val="4008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543A7451-FB1F-1D1D-C156-BF6CFC682336}"/>
              </a:ext>
            </a:extLst>
          </p:cNvPr>
          <p:cNvSpPr>
            <a:spLocks noGrp="1"/>
          </p:cNvSpPr>
          <p:nvPr>
            <p:ph type="title"/>
          </p:nvPr>
        </p:nvSpPr>
        <p:spPr/>
        <p:txBody>
          <a:bodyPr/>
          <a:lstStyle/>
          <a:p>
            <a:r>
              <a:rPr lang="en-US" dirty="0"/>
              <a:t>Contribution</a:t>
            </a:r>
          </a:p>
        </p:txBody>
      </p:sp>
      <p:sp>
        <p:nvSpPr>
          <p:cNvPr id="3" name="Slide Number Placeholder 2">
            <a:extLst>
              <a:ext uri="{FF2B5EF4-FFF2-40B4-BE49-F238E27FC236}">
                <a16:creationId xmlns:a16="http://schemas.microsoft.com/office/drawing/2014/main" id="{EBA216CD-4BBB-E619-CFE5-F1684DDDBC2D}"/>
              </a:ext>
            </a:extLst>
          </p:cNvPr>
          <p:cNvSpPr>
            <a:spLocks noGrp="1"/>
          </p:cNvSpPr>
          <p:nvPr>
            <p:ph type="sldNum" sz="quarter" idx="12"/>
          </p:nvPr>
        </p:nvSpPr>
        <p:spPr/>
        <p:txBody>
          <a:bodyPr/>
          <a:lstStyle/>
          <a:p>
            <a:fld id="{7CD4A8CD-EAB6-4D22-9220-AD4C2B609027}" type="slidenum">
              <a:rPr lang="en-US" smtClean="0"/>
              <a:t>14</a:t>
            </a:fld>
            <a:endParaRPr lang="en-US"/>
          </a:p>
        </p:txBody>
      </p:sp>
      <p:sp>
        <p:nvSpPr>
          <p:cNvPr id="4" name="TextBox 3">
            <a:extLst>
              <a:ext uri="{FF2B5EF4-FFF2-40B4-BE49-F238E27FC236}">
                <a16:creationId xmlns:a16="http://schemas.microsoft.com/office/drawing/2014/main" id="{F8D96598-B859-FEC0-1CE7-7EF74D2DBC81}"/>
              </a:ext>
            </a:extLst>
          </p:cNvPr>
          <p:cNvSpPr txBox="1"/>
          <p:nvPr/>
        </p:nvSpPr>
        <p:spPr>
          <a:xfrm>
            <a:off x="1041721" y="1167882"/>
            <a:ext cx="6837513" cy="461665"/>
          </a:xfrm>
          <a:prstGeom prst="rect">
            <a:avLst/>
          </a:prstGeom>
          <a:noFill/>
        </p:spPr>
        <p:txBody>
          <a:bodyPr wrap="none" rtlCol="0">
            <a:spAutoFit/>
          </a:bodyPr>
          <a:lstStyle/>
          <a:p>
            <a:r>
              <a:rPr lang="en-US" sz="2400" u="sng" dirty="0"/>
              <a:t>Integer constraint reformulation via complementarity</a:t>
            </a:r>
          </a:p>
        </p:txBody>
      </p:sp>
      <p:pic>
        <p:nvPicPr>
          <p:cNvPr id="7" name="Picture 6">
            <a:extLst>
              <a:ext uri="{FF2B5EF4-FFF2-40B4-BE49-F238E27FC236}">
                <a16:creationId xmlns:a16="http://schemas.microsoft.com/office/drawing/2014/main" id="{EF17B642-CA06-C570-AB9A-5BA9EC8461D2}"/>
              </a:ext>
            </a:extLst>
          </p:cNvPr>
          <p:cNvPicPr>
            <a:picLocks noChangeAspect="1"/>
          </p:cNvPicPr>
          <p:nvPr/>
        </p:nvPicPr>
        <p:blipFill>
          <a:blip r:embed="rId3"/>
          <a:stretch>
            <a:fillRect/>
          </a:stretch>
        </p:blipFill>
        <p:spPr>
          <a:xfrm>
            <a:off x="4095750" y="1727721"/>
            <a:ext cx="4000500" cy="266700"/>
          </a:xfrm>
          <a:prstGeom prst="rect">
            <a:avLst/>
          </a:prstGeom>
        </p:spPr>
      </p:pic>
      <p:pic>
        <p:nvPicPr>
          <p:cNvPr id="8" name="Picture 7">
            <a:extLst>
              <a:ext uri="{FF2B5EF4-FFF2-40B4-BE49-F238E27FC236}">
                <a16:creationId xmlns:a16="http://schemas.microsoft.com/office/drawing/2014/main" id="{0005B68E-E243-3511-7FCA-5C0E0052B821}"/>
              </a:ext>
            </a:extLst>
          </p:cNvPr>
          <p:cNvPicPr>
            <a:picLocks noChangeAspect="1"/>
          </p:cNvPicPr>
          <p:nvPr/>
        </p:nvPicPr>
        <p:blipFill>
          <a:blip r:embed="rId4"/>
          <a:stretch>
            <a:fillRect/>
          </a:stretch>
        </p:blipFill>
        <p:spPr>
          <a:xfrm>
            <a:off x="5578365" y="2217610"/>
            <a:ext cx="1371600" cy="266700"/>
          </a:xfrm>
          <a:prstGeom prst="rect">
            <a:avLst/>
          </a:prstGeom>
        </p:spPr>
      </p:pic>
      <p:sp>
        <p:nvSpPr>
          <p:cNvPr id="16" name="TextBox 15">
            <a:extLst>
              <a:ext uri="{FF2B5EF4-FFF2-40B4-BE49-F238E27FC236}">
                <a16:creationId xmlns:a16="http://schemas.microsoft.com/office/drawing/2014/main" id="{71E97BB1-091D-F6CF-67B6-73CC6A528A49}"/>
              </a:ext>
            </a:extLst>
          </p:cNvPr>
          <p:cNvSpPr txBox="1"/>
          <p:nvPr/>
        </p:nvSpPr>
        <p:spPr>
          <a:xfrm>
            <a:off x="8378352" y="2847232"/>
            <a:ext cx="2454967" cy="369332"/>
          </a:xfrm>
          <a:prstGeom prst="rect">
            <a:avLst/>
          </a:prstGeom>
          <a:noFill/>
        </p:spPr>
        <p:txBody>
          <a:bodyPr wrap="none" rtlCol="0">
            <a:spAutoFit/>
          </a:bodyPr>
          <a:lstStyle/>
          <a:p>
            <a:r>
              <a:rPr lang="en-US" dirty="0"/>
              <a:t>Violates LICQ and MFCQ</a:t>
            </a:r>
          </a:p>
        </p:txBody>
      </p:sp>
      <p:sp>
        <p:nvSpPr>
          <p:cNvPr id="17" name="TextBox 16">
            <a:extLst>
              <a:ext uri="{FF2B5EF4-FFF2-40B4-BE49-F238E27FC236}">
                <a16:creationId xmlns:a16="http://schemas.microsoft.com/office/drawing/2014/main" id="{507E20A2-5E61-5B02-F67D-27C83BF0B310}"/>
              </a:ext>
            </a:extLst>
          </p:cNvPr>
          <p:cNvSpPr txBox="1"/>
          <p:nvPr/>
        </p:nvSpPr>
        <p:spPr>
          <a:xfrm>
            <a:off x="4385889" y="2847232"/>
            <a:ext cx="3672469" cy="369332"/>
          </a:xfrm>
          <a:prstGeom prst="rect">
            <a:avLst/>
          </a:prstGeom>
          <a:noFill/>
        </p:spPr>
        <p:txBody>
          <a:bodyPr wrap="square" rtlCol="0">
            <a:spAutoFit/>
          </a:bodyPr>
          <a:lstStyle/>
          <a:p>
            <a:r>
              <a:rPr lang="en-US" dirty="0"/>
              <a:t>Constraint Jacobian Rank Deficient</a:t>
            </a:r>
          </a:p>
        </p:txBody>
      </p:sp>
      <p:cxnSp>
        <p:nvCxnSpPr>
          <p:cNvPr id="19" name="Straight Arrow Connector 18">
            <a:extLst>
              <a:ext uri="{FF2B5EF4-FFF2-40B4-BE49-F238E27FC236}">
                <a16:creationId xmlns:a16="http://schemas.microsoft.com/office/drawing/2014/main" id="{8C59D61D-A3BD-8628-7322-E7F65FA58D9E}"/>
              </a:ext>
            </a:extLst>
          </p:cNvPr>
          <p:cNvCxnSpPr>
            <a:cxnSpLocks/>
            <a:endCxn id="17" idx="0"/>
          </p:cNvCxnSpPr>
          <p:nvPr/>
        </p:nvCxnSpPr>
        <p:spPr>
          <a:xfrm>
            <a:off x="6222124" y="2575032"/>
            <a:ext cx="0" cy="2722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CE6DBBD-B909-113B-9568-B619DA41FBBC}"/>
              </a:ext>
            </a:extLst>
          </p:cNvPr>
          <p:cNvCxnSpPr>
            <a:endCxn id="16" idx="1"/>
          </p:cNvCxnSpPr>
          <p:nvPr/>
        </p:nvCxnSpPr>
        <p:spPr>
          <a:xfrm>
            <a:off x="7762672" y="3031898"/>
            <a:ext cx="61568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92FBFD4-26CB-25DC-7191-8B6601B4286C}"/>
              </a:ext>
            </a:extLst>
          </p:cNvPr>
          <p:cNvPicPr>
            <a:picLocks noChangeAspect="1"/>
          </p:cNvPicPr>
          <p:nvPr/>
        </p:nvPicPr>
        <p:blipFill>
          <a:blip r:embed="rId5"/>
          <a:stretch>
            <a:fillRect/>
          </a:stretch>
        </p:blipFill>
        <p:spPr>
          <a:xfrm>
            <a:off x="7446316" y="2230652"/>
            <a:ext cx="1054100" cy="215900"/>
          </a:xfrm>
          <a:prstGeom prst="rect">
            <a:avLst/>
          </a:prstGeom>
        </p:spPr>
      </p:pic>
    </p:spTree>
    <p:extLst>
      <p:ext uri="{BB962C8B-B14F-4D97-AF65-F5344CB8AC3E}">
        <p14:creationId xmlns:p14="http://schemas.microsoft.com/office/powerpoint/2010/main" val="2790308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E582A-E1BD-15D1-EB0E-151D989711B5}"/>
            </a:ext>
          </a:extLst>
        </p:cNvPr>
        <p:cNvGrpSpPr/>
        <p:nvPr/>
      </p:nvGrpSpPr>
      <p:grpSpPr>
        <a:xfrm>
          <a:off x="0" y="0"/>
          <a:ext cx="0" cy="0"/>
          <a:chOff x="0" y="0"/>
          <a:chExt cx="0" cy="0"/>
        </a:xfrm>
      </p:grpSpPr>
      <p:graphicFrame>
        <p:nvGraphicFramePr>
          <p:cNvPr id="105" name="Table 104">
            <a:extLst>
              <a:ext uri="{FF2B5EF4-FFF2-40B4-BE49-F238E27FC236}">
                <a16:creationId xmlns:a16="http://schemas.microsoft.com/office/drawing/2014/main" id="{473D260F-EBBD-19BB-B3AB-967D9D141665}"/>
              </a:ext>
            </a:extLst>
          </p:cNvPr>
          <p:cNvGraphicFramePr>
            <a:graphicFrameLocks noGrp="1"/>
          </p:cNvGraphicFramePr>
          <p:nvPr/>
        </p:nvGraphicFramePr>
        <p:xfrm>
          <a:off x="6065526" y="3410513"/>
          <a:ext cx="3603558" cy="2667460"/>
        </p:xfrm>
        <a:graphic>
          <a:graphicData uri="http://schemas.openxmlformats.org/drawingml/2006/table">
            <a:tbl>
              <a:tblPr firstRow="1" bandRow="1">
                <a:tableStyleId>{2D5ABB26-0587-4C30-8999-92F81FD0307C}</a:tableStyleId>
              </a:tblPr>
              <a:tblGrid>
                <a:gridCol w="1801779">
                  <a:extLst>
                    <a:ext uri="{9D8B030D-6E8A-4147-A177-3AD203B41FA5}">
                      <a16:colId xmlns:a16="http://schemas.microsoft.com/office/drawing/2014/main" val="242401397"/>
                    </a:ext>
                  </a:extLst>
                </a:gridCol>
                <a:gridCol w="1801779">
                  <a:extLst>
                    <a:ext uri="{9D8B030D-6E8A-4147-A177-3AD203B41FA5}">
                      <a16:colId xmlns:a16="http://schemas.microsoft.com/office/drawing/2014/main" val="1827164627"/>
                    </a:ext>
                  </a:extLst>
                </a:gridCol>
              </a:tblGrid>
              <a:tr h="666865">
                <a:tc>
                  <a:txBody>
                    <a:bodyPr/>
                    <a:lstStyle/>
                    <a:p>
                      <a:pPr algn="r"/>
                      <a:r>
                        <a:rPr lang="en-US" dirty="0"/>
                        <a:t>1.</a:t>
                      </a:r>
                    </a:p>
                  </a:txBody>
                  <a:tcPr anchor="ctr"/>
                </a:tc>
                <a:tc>
                  <a:txBody>
                    <a:bodyPr/>
                    <a:lstStyle/>
                    <a:p>
                      <a:endParaRPr lang="en-US"/>
                    </a:p>
                  </a:txBody>
                  <a:tcPr/>
                </a:tc>
                <a:extLst>
                  <a:ext uri="{0D108BD9-81ED-4DB2-BD59-A6C34878D82A}">
                    <a16:rowId xmlns:a16="http://schemas.microsoft.com/office/drawing/2014/main" val="1740500943"/>
                  </a:ext>
                </a:extLst>
              </a:tr>
              <a:tr h="666865">
                <a:tc>
                  <a:txBody>
                    <a:bodyPr/>
                    <a:lstStyle/>
                    <a:p>
                      <a:pPr algn="r"/>
                      <a:r>
                        <a:rPr lang="en-US" dirty="0"/>
                        <a:t>2.</a:t>
                      </a:r>
                    </a:p>
                  </a:txBody>
                  <a:tcPr anchor="ctr"/>
                </a:tc>
                <a:tc>
                  <a:txBody>
                    <a:bodyPr/>
                    <a:lstStyle/>
                    <a:p>
                      <a:endParaRPr lang="en-US"/>
                    </a:p>
                  </a:txBody>
                  <a:tcPr/>
                </a:tc>
                <a:extLst>
                  <a:ext uri="{0D108BD9-81ED-4DB2-BD59-A6C34878D82A}">
                    <a16:rowId xmlns:a16="http://schemas.microsoft.com/office/drawing/2014/main" val="3838663909"/>
                  </a:ext>
                </a:extLst>
              </a:tr>
              <a:tr h="666865">
                <a:tc>
                  <a:txBody>
                    <a:bodyPr/>
                    <a:lstStyle/>
                    <a:p>
                      <a:pPr algn="r"/>
                      <a:r>
                        <a:rPr lang="en-US" dirty="0"/>
                        <a:t>3.</a:t>
                      </a:r>
                    </a:p>
                  </a:txBody>
                  <a:tcPr anchor="ctr"/>
                </a:tc>
                <a:tc>
                  <a:txBody>
                    <a:bodyPr/>
                    <a:lstStyle/>
                    <a:p>
                      <a:endParaRPr lang="en-US"/>
                    </a:p>
                  </a:txBody>
                  <a:tcPr/>
                </a:tc>
                <a:extLst>
                  <a:ext uri="{0D108BD9-81ED-4DB2-BD59-A6C34878D82A}">
                    <a16:rowId xmlns:a16="http://schemas.microsoft.com/office/drawing/2014/main" val="453624033"/>
                  </a:ext>
                </a:extLst>
              </a:tr>
              <a:tr h="666865">
                <a:tc>
                  <a:txBody>
                    <a:bodyPr/>
                    <a:lstStyle/>
                    <a:p>
                      <a:pPr algn="r"/>
                      <a:r>
                        <a:rPr lang="en-US" dirty="0"/>
                        <a:t>4.</a:t>
                      </a:r>
                    </a:p>
                  </a:txBody>
                  <a:tcPr anchor="ctr"/>
                </a:tc>
                <a:tc>
                  <a:txBody>
                    <a:bodyPr/>
                    <a:lstStyle/>
                    <a:p>
                      <a:endParaRPr lang="en-US" dirty="0"/>
                    </a:p>
                  </a:txBody>
                  <a:tcPr/>
                </a:tc>
                <a:extLst>
                  <a:ext uri="{0D108BD9-81ED-4DB2-BD59-A6C34878D82A}">
                    <a16:rowId xmlns:a16="http://schemas.microsoft.com/office/drawing/2014/main" val="3555670254"/>
                  </a:ext>
                </a:extLst>
              </a:tr>
            </a:tbl>
          </a:graphicData>
        </a:graphic>
      </p:graphicFrame>
      <p:sp>
        <p:nvSpPr>
          <p:cNvPr id="2" name="Title 1">
            <a:extLst>
              <a:ext uri="{FF2B5EF4-FFF2-40B4-BE49-F238E27FC236}">
                <a16:creationId xmlns:a16="http://schemas.microsoft.com/office/drawing/2014/main" id="{B50F6516-D058-3E3A-7B1E-ECD68638A5C6}"/>
              </a:ext>
            </a:extLst>
          </p:cNvPr>
          <p:cNvSpPr>
            <a:spLocks noGrp="1"/>
          </p:cNvSpPr>
          <p:nvPr>
            <p:ph type="title"/>
          </p:nvPr>
        </p:nvSpPr>
        <p:spPr/>
        <p:txBody>
          <a:bodyPr/>
          <a:lstStyle/>
          <a:p>
            <a:r>
              <a:rPr lang="en-US" dirty="0"/>
              <a:t>Contribution</a:t>
            </a:r>
          </a:p>
        </p:txBody>
      </p:sp>
      <p:sp>
        <p:nvSpPr>
          <p:cNvPr id="3" name="Slide Number Placeholder 2">
            <a:extLst>
              <a:ext uri="{FF2B5EF4-FFF2-40B4-BE49-F238E27FC236}">
                <a16:creationId xmlns:a16="http://schemas.microsoft.com/office/drawing/2014/main" id="{2537BEF6-53D9-A1B3-8306-D02079AF9F86}"/>
              </a:ext>
            </a:extLst>
          </p:cNvPr>
          <p:cNvSpPr>
            <a:spLocks noGrp="1"/>
          </p:cNvSpPr>
          <p:nvPr>
            <p:ph type="sldNum" sz="quarter" idx="12"/>
          </p:nvPr>
        </p:nvSpPr>
        <p:spPr/>
        <p:txBody>
          <a:bodyPr/>
          <a:lstStyle/>
          <a:p>
            <a:fld id="{7CD4A8CD-EAB6-4D22-9220-AD4C2B609027}" type="slidenum">
              <a:rPr lang="en-US" smtClean="0"/>
              <a:t>15</a:t>
            </a:fld>
            <a:endParaRPr lang="en-US"/>
          </a:p>
        </p:txBody>
      </p:sp>
      <p:sp>
        <p:nvSpPr>
          <p:cNvPr id="4" name="TextBox 3">
            <a:extLst>
              <a:ext uri="{FF2B5EF4-FFF2-40B4-BE49-F238E27FC236}">
                <a16:creationId xmlns:a16="http://schemas.microsoft.com/office/drawing/2014/main" id="{CECD29D6-26E2-0EFB-ACD9-169998868C80}"/>
              </a:ext>
            </a:extLst>
          </p:cNvPr>
          <p:cNvSpPr txBox="1"/>
          <p:nvPr/>
        </p:nvSpPr>
        <p:spPr>
          <a:xfrm>
            <a:off x="1041721" y="1167882"/>
            <a:ext cx="6837513" cy="461665"/>
          </a:xfrm>
          <a:prstGeom prst="rect">
            <a:avLst/>
          </a:prstGeom>
          <a:noFill/>
        </p:spPr>
        <p:txBody>
          <a:bodyPr wrap="none" rtlCol="0">
            <a:spAutoFit/>
          </a:bodyPr>
          <a:lstStyle/>
          <a:p>
            <a:r>
              <a:rPr lang="en-US" sz="2400" u="sng" dirty="0"/>
              <a:t>Integer constraint reformulation via complementarity</a:t>
            </a:r>
          </a:p>
        </p:txBody>
      </p:sp>
      <p:pic>
        <p:nvPicPr>
          <p:cNvPr id="7" name="Picture 6">
            <a:extLst>
              <a:ext uri="{FF2B5EF4-FFF2-40B4-BE49-F238E27FC236}">
                <a16:creationId xmlns:a16="http://schemas.microsoft.com/office/drawing/2014/main" id="{99DCBB85-789D-B758-BDEF-F765733C8A2D}"/>
              </a:ext>
            </a:extLst>
          </p:cNvPr>
          <p:cNvPicPr>
            <a:picLocks noChangeAspect="1"/>
          </p:cNvPicPr>
          <p:nvPr/>
        </p:nvPicPr>
        <p:blipFill>
          <a:blip r:embed="rId3"/>
          <a:stretch>
            <a:fillRect/>
          </a:stretch>
        </p:blipFill>
        <p:spPr>
          <a:xfrm>
            <a:off x="4095750" y="1727721"/>
            <a:ext cx="4000500" cy="266700"/>
          </a:xfrm>
          <a:prstGeom prst="rect">
            <a:avLst/>
          </a:prstGeom>
        </p:spPr>
      </p:pic>
      <p:sp>
        <p:nvSpPr>
          <p:cNvPr id="16" name="TextBox 15">
            <a:extLst>
              <a:ext uri="{FF2B5EF4-FFF2-40B4-BE49-F238E27FC236}">
                <a16:creationId xmlns:a16="http://schemas.microsoft.com/office/drawing/2014/main" id="{89771FBD-94E4-CF7F-8A39-390959083712}"/>
              </a:ext>
            </a:extLst>
          </p:cNvPr>
          <p:cNvSpPr txBox="1"/>
          <p:nvPr/>
        </p:nvSpPr>
        <p:spPr>
          <a:xfrm>
            <a:off x="8378352" y="2847232"/>
            <a:ext cx="2454967" cy="369332"/>
          </a:xfrm>
          <a:prstGeom prst="rect">
            <a:avLst/>
          </a:prstGeom>
          <a:noFill/>
        </p:spPr>
        <p:txBody>
          <a:bodyPr wrap="none" rtlCol="0">
            <a:spAutoFit/>
          </a:bodyPr>
          <a:lstStyle/>
          <a:p>
            <a:r>
              <a:rPr lang="en-US" dirty="0"/>
              <a:t>Violates LICQ and MFCQ</a:t>
            </a:r>
          </a:p>
        </p:txBody>
      </p:sp>
      <p:sp>
        <p:nvSpPr>
          <p:cNvPr id="17" name="TextBox 16">
            <a:extLst>
              <a:ext uri="{FF2B5EF4-FFF2-40B4-BE49-F238E27FC236}">
                <a16:creationId xmlns:a16="http://schemas.microsoft.com/office/drawing/2014/main" id="{98B79BD0-9AA9-ECA8-32A0-28FD5A6BA609}"/>
              </a:ext>
            </a:extLst>
          </p:cNvPr>
          <p:cNvSpPr txBox="1"/>
          <p:nvPr/>
        </p:nvSpPr>
        <p:spPr>
          <a:xfrm>
            <a:off x="4385889" y="2847232"/>
            <a:ext cx="3672469" cy="369332"/>
          </a:xfrm>
          <a:prstGeom prst="rect">
            <a:avLst/>
          </a:prstGeom>
          <a:noFill/>
        </p:spPr>
        <p:txBody>
          <a:bodyPr wrap="square" rtlCol="0">
            <a:spAutoFit/>
          </a:bodyPr>
          <a:lstStyle/>
          <a:p>
            <a:r>
              <a:rPr lang="en-US" dirty="0"/>
              <a:t>Constraint Jacobian Rank Deficient</a:t>
            </a:r>
          </a:p>
        </p:txBody>
      </p:sp>
      <p:cxnSp>
        <p:nvCxnSpPr>
          <p:cNvPr id="22" name="Straight Arrow Connector 21">
            <a:extLst>
              <a:ext uri="{FF2B5EF4-FFF2-40B4-BE49-F238E27FC236}">
                <a16:creationId xmlns:a16="http://schemas.microsoft.com/office/drawing/2014/main" id="{AAC3152D-D70B-5A5C-D539-235106C940D9}"/>
              </a:ext>
            </a:extLst>
          </p:cNvPr>
          <p:cNvCxnSpPr>
            <a:endCxn id="16" idx="1"/>
          </p:cNvCxnSpPr>
          <p:nvPr/>
        </p:nvCxnSpPr>
        <p:spPr>
          <a:xfrm>
            <a:off x="7762672" y="3031898"/>
            <a:ext cx="61568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E5A41C3-D9C2-6DFE-5D3B-EDC8EACC4B95}"/>
              </a:ext>
            </a:extLst>
          </p:cNvPr>
          <p:cNvSpPr txBox="1"/>
          <p:nvPr/>
        </p:nvSpPr>
        <p:spPr>
          <a:xfrm>
            <a:off x="1041721" y="3216564"/>
            <a:ext cx="2517356" cy="461665"/>
          </a:xfrm>
          <a:prstGeom prst="rect">
            <a:avLst/>
          </a:prstGeom>
          <a:noFill/>
        </p:spPr>
        <p:txBody>
          <a:bodyPr wrap="none" rtlCol="0">
            <a:spAutoFit/>
          </a:bodyPr>
          <a:lstStyle/>
          <a:p>
            <a:r>
              <a:rPr lang="en-US" sz="2400" u="sng" dirty="0"/>
              <a:t>Solution Strategies</a:t>
            </a:r>
          </a:p>
        </p:txBody>
      </p:sp>
      <p:pic>
        <p:nvPicPr>
          <p:cNvPr id="25" name="Picture 24">
            <a:extLst>
              <a:ext uri="{FF2B5EF4-FFF2-40B4-BE49-F238E27FC236}">
                <a16:creationId xmlns:a16="http://schemas.microsoft.com/office/drawing/2014/main" id="{DE9BECFD-C85C-AD86-AC32-B7B570BD3D8E}"/>
              </a:ext>
            </a:extLst>
          </p:cNvPr>
          <p:cNvPicPr>
            <a:picLocks noChangeAspect="1"/>
          </p:cNvPicPr>
          <p:nvPr/>
        </p:nvPicPr>
        <p:blipFill>
          <a:blip r:embed="rId4"/>
          <a:stretch>
            <a:fillRect/>
          </a:stretch>
        </p:blipFill>
        <p:spPr>
          <a:xfrm>
            <a:off x="1088259" y="4017605"/>
            <a:ext cx="4051300" cy="2070100"/>
          </a:xfrm>
          <a:prstGeom prst="rect">
            <a:avLst/>
          </a:prstGeom>
        </p:spPr>
      </p:pic>
      <p:grpSp>
        <p:nvGrpSpPr>
          <p:cNvPr id="104" name="Group 103">
            <a:extLst>
              <a:ext uri="{FF2B5EF4-FFF2-40B4-BE49-F238E27FC236}">
                <a16:creationId xmlns:a16="http://schemas.microsoft.com/office/drawing/2014/main" id="{5F6CB2F6-6488-299A-AE9A-160C541567C5}"/>
              </a:ext>
            </a:extLst>
          </p:cNvPr>
          <p:cNvGrpSpPr/>
          <p:nvPr/>
        </p:nvGrpSpPr>
        <p:grpSpPr>
          <a:xfrm>
            <a:off x="7949749" y="3488764"/>
            <a:ext cx="1657112" cy="2481105"/>
            <a:chOff x="6887861" y="3459356"/>
            <a:chExt cx="1657112" cy="2481105"/>
          </a:xfrm>
        </p:grpSpPr>
        <p:grpSp>
          <p:nvGrpSpPr>
            <p:cNvPr id="94" name="Group 93">
              <a:extLst>
                <a:ext uri="{FF2B5EF4-FFF2-40B4-BE49-F238E27FC236}">
                  <a16:creationId xmlns:a16="http://schemas.microsoft.com/office/drawing/2014/main" id="{CC3C2137-AD61-ED30-C901-010A7F61DAEE}"/>
                </a:ext>
              </a:extLst>
            </p:cNvPr>
            <p:cNvGrpSpPr/>
            <p:nvPr/>
          </p:nvGrpSpPr>
          <p:grpSpPr>
            <a:xfrm>
              <a:off x="6887861" y="5502716"/>
              <a:ext cx="1657111" cy="437745"/>
              <a:chOff x="8733826" y="4951845"/>
              <a:chExt cx="1657111" cy="437745"/>
            </a:xfrm>
          </p:grpSpPr>
          <p:sp>
            <p:nvSpPr>
              <p:cNvPr id="91" name="Rounded Rectangle 90">
                <a:extLst>
                  <a:ext uri="{FF2B5EF4-FFF2-40B4-BE49-F238E27FC236}">
                    <a16:creationId xmlns:a16="http://schemas.microsoft.com/office/drawing/2014/main" id="{42805D37-165A-78CD-EA01-44DC2937D01C}"/>
                  </a:ext>
                </a:extLst>
              </p:cNvPr>
              <p:cNvSpPr/>
              <p:nvPr/>
            </p:nvSpPr>
            <p:spPr>
              <a:xfrm>
                <a:off x="8733826" y="4951845"/>
                <a:ext cx="1657111" cy="437745"/>
              </a:xfrm>
              <a:prstGeom prst="roundRect">
                <a:avLst/>
              </a:prstGeom>
              <a:solidFill>
                <a:schemeClr val="accent5">
                  <a:lumMod val="20000"/>
                  <a:lumOff val="80000"/>
                  <a:alpha val="4008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a:extLst>
                  <a:ext uri="{FF2B5EF4-FFF2-40B4-BE49-F238E27FC236}">
                    <a16:creationId xmlns:a16="http://schemas.microsoft.com/office/drawing/2014/main" id="{FC26CDD1-9013-E67F-3DB6-BE33C8E96109}"/>
                  </a:ext>
                </a:extLst>
              </p:cNvPr>
              <p:cNvPicPr>
                <a:picLocks noChangeAspect="1"/>
              </p:cNvPicPr>
              <p:nvPr/>
            </p:nvPicPr>
            <p:blipFill>
              <a:blip r:embed="rId5"/>
              <a:stretch>
                <a:fillRect/>
              </a:stretch>
            </p:blipFill>
            <p:spPr>
              <a:xfrm>
                <a:off x="9111531" y="5024667"/>
                <a:ext cx="901700" cy="292100"/>
              </a:xfrm>
              <a:prstGeom prst="rect">
                <a:avLst/>
              </a:prstGeom>
            </p:spPr>
          </p:pic>
        </p:grpSp>
        <p:grpSp>
          <p:nvGrpSpPr>
            <p:cNvPr id="95" name="Group 94">
              <a:extLst>
                <a:ext uri="{FF2B5EF4-FFF2-40B4-BE49-F238E27FC236}">
                  <a16:creationId xmlns:a16="http://schemas.microsoft.com/office/drawing/2014/main" id="{D66976D4-2A2E-99E1-C67E-D9A986E2859D}"/>
                </a:ext>
              </a:extLst>
            </p:cNvPr>
            <p:cNvGrpSpPr/>
            <p:nvPr/>
          </p:nvGrpSpPr>
          <p:grpSpPr>
            <a:xfrm>
              <a:off x="6887862" y="4822381"/>
              <a:ext cx="1657111" cy="437745"/>
              <a:chOff x="8610600" y="3756785"/>
              <a:chExt cx="1657111" cy="437745"/>
            </a:xfrm>
          </p:grpSpPr>
          <p:sp>
            <p:nvSpPr>
              <p:cNvPr id="96" name="Rounded Rectangle 95">
                <a:extLst>
                  <a:ext uri="{FF2B5EF4-FFF2-40B4-BE49-F238E27FC236}">
                    <a16:creationId xmlns:a16="http://schemas.microsoft.com/office/drawing/2014/main" id="{8EC0E274-FCF3-EE90-2A48-A9E9C3C58367}"/>
                  </a:ext>
                </a:extLst>
              </p:cNvPr>
              <p:cNvSpPr/>
              <p:nvPr/>
            </p:nvSpPr>
            <p:spPr>
              <a:xfrm>
                <a:off x="8610600" y="3756785"/>
                <a:ext cx="1657111" cy="437745"/>
              </a:xfrm>
              <a:prstGeom prst="roundRect">
                <a:avLst/>
              </a:prstGeom>
              <a:solidFill>
                <a:schemeClr val="accent5">
                  <a:lumMod val="20000"/>
                  <a:lumOff val="80000"/>
                  <a:alpha val="4008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3B5B65CB-0808-A85F-281E-4879585BB2EE}"/>
                  </a:ext>
                </a:extLst>
              </p:cNvPr>
              <p:cNvPicPr>
                <a:picLocks noChangeAspect="1"/>
              </p:cNvPicPr>
              <p:nvPr/>
            </p:nvPicPr>
            <p:blipFill>
              <a:blip r:embed="rId6"/>
              <a:stretch>
                <a:fillRect/>
              </a:stretch>
            </p:blipFill>
            <p:spPr>
              <a:xfrm>
                <a:off x="8988305" y="3829607"/>
                <a:ext cx="901700" cy="292100"/>
              </a:xfrm>
              <a:prstGeom prst="rect">
                <a:avLst/>
              </a:prstGeom>
            </p:spPr>
          </p:pic>
        </p:grpSp>
        <p:grpSp>
          <p:nvGrpSpPr>
            <p:cNvPr id="98" name="Group 97">
              <a:extLst>
                <a:ext uri="{FF2B5EF4-FFF2-40B4-BE49-F238E27FC236}">
                  <a16:creationId xmlns:a16="http://schemas.microsoft.com/office/drawing/2014/main" id="{AB960E04-363D-3609-487B-154F5A763116}"/>
                </a:ext>
              </a:extLst>
            </p:cNvPr>
            <p:cNvGrpSpPr/>
            <p:nvPr/>
          </p:nvGrpSpPr>
          <p:grpSpPr>
            <a:xfrm>
              <a:off x="6887862" y="4142046"/>
              <a:ext cx="1657111" cy="437745"/>
              <a:chOff x="3746509" y="3808201"/>
              <a:chExt cx="1657111" cy="437745"/>
            </a:xfrm>
          </p:grpSpPr>
          <p:sp>
            <p:nvSpPr>
              <p:cNvPr id="99" name="Rounded Rectangle 98">
                <a:extLst>
                  <a:ext uri="{FF2B5EF4-FFF2-40B4-BE49-F238E27FC236}">
                    <a16:creationId xmlns:a16="http://schemas.microsoft.com/office/drawing/2014/main" id="{B2355DD5-6A58-B07A-FFC3-546ABAAFBAB7}"/>
                  </a:ext>
                </a:extLst>
              </p:cNvPr>
              <p:cNvSpPr/>
              <p:nvPr/>
            </p:nvSpPr>
            <p:spPr>
              <a:xfrm>
                <a:off x="3746509" y="3808201"/>
                <a:ext cx="1657111" cy="437745"/>
              </a:xfrm>
              <a:prstGeom prst="roundRect">
                <a:avLst/>
              </a:prstGeom>
              <a:solidFill>
                <a:schemeClr val="accent5">
                  <a:lumMod val="20000"/>
                  <a:lumOff val="80000"/>
                  <a:alpha val="4008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4B3B5EAA-4A00-8329-5589-3703737E578B}"/>
                  </a:ext>
                </a:extLst>
              </p:cNvPr>
              <p:cNvPicPr>
                <a:picLocks noChangeAspect="1"/>
              </p:cNvPicPr>
              <p:nvPr/>
            </p:nvPicPr>
            <p:blipFill>
              <a:blip r:embed="rId6"/>
              <a:stretch>
                <a:fillRect/>
              </a:stretch>
            </p:blipFill>
            <p:spPr>
              <a:xfrm>
                <a:off x="4124214" y="3871555"/>
                <a:ext cx="901700" cy="292100"/>
              </a:xfrm>
              <a:prstGeom prst="rect">
                <a:avLst/>
              </a:prstGeom>
            </p:spPr>
          </p:pic>
        </p:grpSp>
        <p:grpSp>
          <p:nvGrpSpPr>
            <p:cNvPr id="101" name="Group 100">
              <a:extLst>
                <a:ext uri="{FF2B5EF4-FFF2-40B4-BE49-F238E27FC236}">
                  <a16:creationId xmlns:a16="http://schemas.microsoft.com/office/drawing/2014/main" id="{EB99A4C3-040D-6A31-D474-3F3B5B7C6C04}"/>
                </a:ext>
              </a:extLst>
            </p:cNvPr>
            <p:cNvGrpSpPr/>
            <p:nvPr/>
          </p:nvGrpSpPr>
          <p:grpSpPr>
            <a:xfrm>
              <a:off x="6887862" y="3459356"/>
              <a:ext cx="1657111" cy="437745"/>
              <a:chOff x="9446630" y="4012659"/>
              <a:chExt cx="1657111" cy="437745"/>
            </a:xfrm>
          </p:grpSpPr>
          <p:sp>
            <p:nvSpPr>
              <p:cNvPr id="102" name="Rounded Rectangle 101">
                <a:extLst>
                  <a:ext uri="{FF2B5EF4-FFF2-40B4-BE49-F238E27FC236}">
                    <a16:creationId xmlns:a16="http://schemas.microsoft.com/office/drawing/2014/main" id="{965FA7C9-04C9-E206-98C7-66D69B35189A}"/>
                  </a:ext>
                </a:extLst>
              </p:cNvPr>
              <p:cNvSpPr/>
              <p:nvPr/>
            </p:nvSpPr>
            <p:spPr>
              <a:xfrm>
                <a:off x="9446630" y="4012659"/>
                <a:ext cx="1657111" cy="437745"/>
              </a:xfrm>
              <a:prstGeom prst="roundRect">
                <a:avLst/>
              </a:prstGeom>
              <a:solidFill>
                <a:schemeClr val="accent5">
                  <a:lumMod val="20000"/>
                  <a:lumOff val="80000"/>
                  <a:alpha val="4008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a:extLst>
                  <a:ext uri="{FF2B5EF4-FFF2-40B4-BE49-F238E27FC236}">
                    <a16:creationId xmlns:a16="http://schemas.microsoft.com/office/drawing/2014/main" id="{5FF5A616-780A-C12A-BD3B-6951FBB3D4C9}"/>
                  </a:ext>
                </a:extLst>
              </p:cNvPr>
              <p:cNvPicPr>
                <a:picLocks noChangeAspect="1"/>
              </p:cNvPicPr>
              <p:nvPr/>
            </p:nvPicPr>
            <p:blipFill>
              <a:blip r:embed="rId7"/>
              <a:stretch>
                <a:fillRect/>
              </a:stretch>
            </p:blipFill>
            <p:spPr>
              <a:xfrm>
                <a:off x="9830685" y="4162087"/>
                <a:ext cx="889000" cy="177800"/>
              </a:xfrm>
              <a:prstGeom prst="rect">
                <a:avLst/>
              </a:prstGeom>
            </p:spPr>
          </p:pic>
        </p:grpSp>
      </p:grpSp>
      <p:sp>
        <p:nvSpPr>
          <p:cNvPr id="106" name="Freeform 105">
            <a:extLst>
              <a:ext uri="{FF2B5EF4-FFF2-40B4-BE49-F238E27FC236}">
                <a16:creationId xmlns:a16="http://schemas.microsoft.com/office/drawing/2014/main" id="{5606B847-5BCE-8780-C574-FE63730BE4B7}"/>
              </a:ext>
            </a:extLst>
          </p:cNvPr>
          <p:cNvSpPr/>
          <p:nvPr/>
        </p:nvSpPr>
        <p:spPr>
          <a:xfrm>
            <a:off x="5107021" y="3700043"/>
            <a:ext cx="2458672" cy="2175463"/>
          </a:xfrm>
          <a:custGeom>
            <a:avLst/>
            <a:gdLst>
              <a:gd name="csX0" fmla="*/ 0 w 1439694"/>
              <a:gd name="csY0" fmla="*/ 2042808 h 2042808"/>
              <a:gd name="csX1" fmla="*/ 661481 w 1439694"/>
              <a:gd name="csY1" fmla="*/ 1741251 h 2042808"/>
              <a:gd name="csX2" fmla="*/ 1128409 w 1439694"/>
              <a:gd name="csY2" fmla="*/ 583659 h 2042808"/>
              <a:gd name="csX3" fmla="*/ 1439694 w 1439694"/>
              <a:gd name="csY3" fmla="*/ 0 h 2042808"/>
            </a:gdLst>
            <a:ahLst/>
            <a:cxnLst>
              <a:cxn ang="0">
                <a:pos x="csX0" y="csY0"/>
              </a:cxn>
              <a:cxn ang="0">
                <a:pos x="csX1" y="csY1"/>
              </a:cxn>
              <a:cxn ang="0">
                <a:pos x="csX2" y="csY2"/>
              </a:cxn>
              <a:cxn ang="0">
                <a:pos x="csX3" y="csY3"/>
              </a:cxn>
            </a:cxnLst>
            <a:rect l="l" t="t" r="r" b="b"/>
            <a:pathLst>
              <a:path w="1439694" h="2042808">
                <a:moveTo>
                  <a:pt x="0" y="2042808"/>
                </a:moveTo>
                <a:cubicBezTo>
                  <a:pt x="236706" y="2013625"/>
                  <a:pt x="473413" y="1984442"/>
                  <a:pt x="661481" y="1741251"/>
                </a:cubicBezTo>
                <a:cubicBezTo>
                  <a:pt x="849549" y="1498059"/>
                  <a:pt x="998707" y="873867"/>
                  <a:pt x="1128409" y="583659"/>
                </a:cubicBezTo>
                <a:cubicBezTo>
                  <a:pt x="1258111" y="293451"/>
                  <a:pt x="1287294" y="118353"/>
                  <a:pt x="1439694" y="0"/>
                </a:cubicBezTo>
              </a:path>
            </a:pathLst>
          </a:custGeom>
          <a:noFill/>
          <a:ln w="19050">
            <a:solidFill>
              <a:schemeClr val="tx1">
                <a:lumMod val="95000"/>
                <a:lumOff val="5000"/>
              </a:schemeClr>
            </a:solidFill>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a:extLst>
              <a:ext uri="{FF2B5EF4-FFF2-40B4-BE49-F238E27FC236}">
                <a16:creationId xmlns:a16="http://schemas.microsoft.com/office/drawing/2014/main" id="{132720AF-AC4A-54CE-0748-10449C2A7680}"/>
              </a:ext>
            </a:extLst>
          </p:cNvPr>
          <p:cNvSpPr/>
          <p:nvPr/>
        </p:nvSpPr>
        <p:spPr>
          <a:xfrm>
            <a:off x="5139559" y="4382479"/>
            <a:ext cx="2458673" cy="1493027"/>
          </a:xfrm>
          <a:custGeom>
            <a:avLst/>
            <a:gdLst>
              <a:gd name="csX0" fmla="*/ 0 w 1439694"/>
              <a:gd name="csY0" fmla="*/ 2042808 h 2042808"/>
              <a:gd name="csX1" fmla="*/ 661481 w 1439694"/>
              <a:gd name="csY1" fmla="*/ 1741251 h 2042808"/>
              <a:gd name="csX2" fmla="*/ 1128409 w 1439694"/>
              <a:gd name="csY2" fmla="*/ 583659 h 2042808"/>
              <a:gd name="csX3" fmla="*/ 1439694 w 1439694"/>
              <a:gd name="csY3" fmla="*/ 0 h 2042808"/>
            </a:gdLst>
            <a:ahLst/>
            <a:cxnLst>
              <a:cxn ang="0">
                <a:pos x="csX0" y="csY0"/>
              </a:cxn>
              <a:cxn ang="0">
                <a:pos x="csX1" y="csY1"/>
              </a:cxn>
              <a:cxn ang="0">
                <a:pos x="csX2" y="csY2"/>
              </a:cxn>
              <a:cxn ang="0">
                <a:pos x="csX3" y="csY3"/>
              </a:cxn>
            </a:cxnLst>
            <a:rect l="l" t="t" r="r" b="b"/>
            <a:pathLst>
              <a:path w="1439694" h="2042808">
                <a:moveTo>
                  <a:pt x="0" y="2042808"/>
                </a:moveTo>
                <a:cubicBezTo>
                  <a:pt x="236706" y="2013625"/>
                  <a:pt x="473413" y="1984442"/>
                  <a:pt x="661481" y="1741251"/>
                </a:cubicBezTo>
                <a:cubicBezTo>
                  <a:pt x="849549" y="1498059"/>
                  <a:pt x="998707" y="873867"/>
                  <a:pt x="1128409" y="583659"/>
                </a:cubicBezTo>
                <a:cubicBezTo>
                  <a:pt x="1258111" y="293451"/>
                  <a:pt x="1287294" y="118353"/>
                  <a:pt x="1439694" y="0"/>
                </a:cubicBezTo>
              </a:path>
            </a:pathLst>
          </a:custGeom>
          <a:noFill/>
          <a:ln w="19050">
            <a:solidFill>
              <a:srgbClr val="C00000"/>
            </a:solidFill>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a:extLst>
              <a:ext uri="{FF2B5EF4-FFF2-40B4-BE49-F238E27FC236}">
                <a16:creationId xmlns:a16="http://schemas.microsoft.com/office/drawing/2014/main" id="{3AD40BF5-746F-7A61-EFB1-07988B01DFB2}"/>
              </a:ext>
            </a:extLst>
          </p:cNvPr>
          <p:cNvSpPr/>
          <p:nvPr/>
        </p:nvSpPr>
        <p:spPr>
          <a:xfrm>
            <a:off x="5107021" y="5077838"/>
            <a:ext cx="2491210" cy="797668"/>
          </a:xfrm>
          <a:custGeom>
            <a:avLst/>
            <a:gdLst>
              <a:gd name="csX0" fmla="*/ 0 w 1439694"/>
              <a:gd name="csY0" fmla="*/ 2042808 h 2042808"/>
              <a:gd name="csX1" fmla="*/ 661481 w 1439694"/>
              <a:gd name="csY1" fmla="*/ 1741251 h 2042808"/>
              <a:gd name="csX2" fmla="*/ 1128409 w 1439694"/>
              <a:gd name="csY2" fmla="*/ 583659 h 2042808"/>
              <a:gd name="csX3" fmla="*/ 1439694 w 1439694"/>
              <a:gd name="csY3" fmla="*/ 0 h 2042808"/>
            </a:gdLst>
            <a:ahLst/>
            <a:cxnLst>
              <a:cxn ang="0">
                <a:pos x="csX0" y="csY0"/>
              </a:cxn>
              <a:cxn ang="0">
                <a:pos x="csX1" y="csY1"/>
              </a:cxn>
              <a:cxn ang="0">
                <a:pos x="csX2" y="csY2"/>
              </a:cxn>
              <a:cxn ang="0">
                <a:pos x="csX3" y="csY3"/>
              </a:cxn>
            </a:cxnLst>
            <a:rect l="l" t="t" r="r" b="b"/>
            <a:pathLst>
              <a:path w="1439694" h="2042808">
                <a:moveTo>
                  <a:pt x="0" y="2042808"/>
                </a:moveTo>
                <a:cubicBezTo>
                  <a:pt x="236706" y="2013625"/>
                  <a:pt x="473413" y="1984442"/>
                  <a:pt x="661481" y="1741251"/>
                </a:cubicBezTo>
                <a:cubicBezTo>
                  <a:pt x="849549" y="1498059"/>
                  <a:pt x="998707" y="873867"/>
                  <a:pt x="1128409" y="583659"/>
                </a:cubicBezTo>
                <a:cubicBezTo>
                  <a:pt x="1258111" y="293451"/>
                  <a:pt x="1287294" y="118353"/>
                  <a:pt x="1439694" y="0"/>
                </a:cubicBezTo>
              </a:path>
            </a:pathLst>
          </a:custGeom>
          <a:noFill/>
          <a:ln w="19050">
            <a:solidFill>
              <a:srgbClr val="0070C0"/>
            </a:solidFill>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a:extLst>
              <a:ext uri="{FF2B5EF4-FFF2-40B4-BE49-F238E27FC236}">
                <a16:creationId xmlns:a16="http://schemas.microsoft.com/office/drawing/2014/main" id="{984E0CE1-1D12-756E-69E6-72A17BCADBB4}"/>
              </a:ext>
            </a:extLst>
          </p:cNvPr>
          <p:cNvSpPr/>
          <p:nvPr/>
        </p:nvSpPr>
        <p:spPr>
          <a:xfrm>
            <a:off x="5139559" y="5758774"/>
            <a:ext cx="2458672" cy="116732"/>
          </a:xfrm>
          <a:custGeom>
            <a:avLst/>
            <a:gdLst>
              <a:gd name="csX0" fmla="*/ 0 w 1439694"/>
              <a:gd name="csY0" fmla="*/ 2042808 h 2042808"/>
              <a:gd name="csX1" fmla="*/ 661481 w 1439694"/>
              <a:gd name="csY1" fmla="*/ 1741251 h 2042808"/>
              <a:gd name="csX2" fmla="*/ 1128409 w 1439694"/>
              <a:gd name="csY2" fmla="*/ 583659 h 2042808"/>
              <a:gd name="csX3" fmla="*/ 1439694 w 1439694"/>
              <a:gd name="csY3" fmla="*/ 0 h 2042808"/>
            </a:gdLst>
            <a:ahLst/>
            <a:cxnLst>
              <a:cxn ang="0">
                <a:pos x="csX0" y="csY0"/>
              </a:cxn>
              <a:cxn ang="0">
                <a:pos x="csX1" y="csY1"/>
              </a:cxn>
              <a:cxn ang="0">
                <a:pos x="csX2" y="csY2"/>
              </a:cxn>
              <a:cxn ang="0">
                <a:pos x="csX3" y="csY3"/>
              </a:cxn>
            </a:cxnLst>
            <a:rect l="l" t="t" r="r" b="b"/>
            <a:pathLst>
              <a:path w="1439694" h="2042808">
                <a:moveTo>
                  <a:pt x="0" y="2042808"/>
                </a:moveTo>
                <a:cubicBezTo>
                  <a:pt x="236706" y="2013625"/>
                  <a:pt x="473413" y="1984442"/>
                  <a:pt x="661481" y="1741251"/>
                </a:cubicBezTo>
                <a:cubicBezTo>
                  <a:pt x="849549" y="1498059"/>
                  <a:pt x="998707" y="873867"/>
                  <a:pt x="1128409" y="583659"/>
                </a:cubicBezTo>
                <a:cubicBezTo>
                  <a:pt x="1258111" y="293451"/>
                  <a:pt x="1287294" y="118353"/>
                  <a:pt x="1439694" y="0"/>
                </a:cubicBezTo>
              </a:path>
            </a:pathLst>
          </a:custGeom>
          <a:noFill/>
          <a:ln w="19050">
            <a:solidFill>
              <a:srgbClr val="7030A0"/>
            </a:solidFill>
            <a:headEnd type="none"/>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37F36A9-E34E-7BE9-C56F-0AFCD0DCCBFF}"/>
              </a:ext>
            </a:extLst>
          </p:cNvPr>
          <p:cNvSpPr/>
          <p:nvPr/>
        </p:nvSpPr>
        <p:spPr>
          <a:xfrm>
            <a:off x="5139559" y="2133598"/>
            <a:ext cx="4000500" cy="441434"/>
          </a:xfrm>
          <a:prstGeom prst="roundRect">
            <a:avLst/>
          </a:prstGeom>
          <a:solidFill>
            <a:schemeClr val="accent5">
              <a:lumMod val="20000"/>
              <a:lumOff val="80000"/>
              <a:alpha val="4008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 name="Picture 5">
            <a:extLst>
              <a:ext uri="{FF2B5EF4-FFF2-40B4-BE49-F238E27FC236}">
                <a16:creationId xmlns:a16="http://schemas.microsoft.com/office/drawing/2014/main" id="{701158FA-ABF1-1282-9531-6F8AB4F082AE}"/>
              </a:ext>
            </a:extLst>
          </p:cNvPr>
          <p:cNvPicPr>
            <a:picLocks noChangeAspect="1"/>
          </p:cNvPicPr>
          <p:nvPr/>
        </p:nvPicPr>
        <p:blipFill>
          <a:blip r:embed="rId8"/>
          <a:stretch>
            <a:fillRect/>
          </a:stretch>
        </p:blipFill>
        <p:spPr>
          <a:xfrm>
            <a:off x="5578365" y="2217610"/>
            <a:ext cx="1371600" cy="266700"/>
          </a:xfrm>
          <a:prstGeom prst="rect">
            <a:avLst/>
          </a:prstGeom>
        </p:spPr>
      </p:pic>
      <p:cxnSp>
        <p:nvCxnSpPr>
          <p:cNvPr id="10" name="Straight Arrow Connector 9">
            <a:extLst>
              <a:ext uri="{FF2B5EF4-FFF2-40B4-BE49-F238E27FC236}">
                <a16:creationId xmlns:a16="http://schemas.microsoft.com/office/drawing/2014/main" id="{1A48F8FB-CF0C-A229-48CF-898EC91160DB}"/>
              </a:ext>
            </a:extLst>
          </p:cNvPr>
          <p:cNvCxnSpPr>
            <a:cxnSpLocks/>
          </p:cNvCxnSpPr>
          <p:nvPr/>
        </p:nvCxnSpPr>
        <p:spPr>
          <a:xfrm>
            <a:off x="6222124" y="2575032"/>
            <a:ext cx="0" cy="2722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CC1F222-767A-5E34-B38A-73D437956199}"/>
              </a:ext>
            </a:extLst>
          </p:cNvPr>
          <p:cNvPicPr>
            <a:picLocks noChangeAspect="1"/>
          </p:cNvPicPr>
          <p:nvPr/>
        </p:nvPicPr>
        <p:blipFill>
          <a:blip r:embed="rId9"/>
          <a:stretch>
            <a:fillRect/>
          </a:stretch>
        </p:blipFill>
        <p:spPr>
          <a:xfrm>
            <a:off x="7446316" y="2230652"/>
            <a:ext cx="1054100" cy="215900"/>
          </a:xfrm>
          <a:prstGeom prst="rect">
            <a:avLst/>
          </a:prstGeom>
        </p:spPr>
      </p:pic>
    </p:spTree>
    <p:extLst>
      <p:ext uri="{BB962C8B-B14F-4D97-AF65-F5344CB8AC3E}">
        <p14:creationId xmlns:p14="http://schemas.microsoft.com/office/powerpoint/2010/main" val="703443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7EEFC-5E6E-5D43-99EB-F09EE30EC41C}"/>
            </a:ext>
          </a:extLst>
        </p:cNvPr>
        <p:cNvGrpSpPr/>
        <p:nvPr/>
      </p:nvGrpSpPr>
      <p:grpSpPr>
        <a:xfrm>
          <a:off x="0" y="0"/>
          <a:ext cx="0" cy="0"/>
          <a:chOff x="0" y="0"/>
          <a:chExt cx="0" cy="0"/>
        </a:xfrm>
      </p:grpSpPr>
      <p:sp>
        <p:nvSpPr>
          <p:cNvPr id="9" name="Rounded Rectangle 8">
            <a:extLst>
              <a:ext uri="{FF2B5EF4-FFF2-40B4-BE49-F238E27FC236}">
                <a16:creationId xmlns:a16="http://schemas.microsoft.com/office/drawing/2014/main" id="{BD0A8401-E861-6DD3-ECF4-266FBA9EC4BA}"/>
              </a:ext>
            </a:extLst>
          </p:cNvPr>
          <p:cNvSpPr/>
          <p:nvPr/>
        </p:nvSpPr>
        <p:spPr>
          <a:xfrm>
            <a:off x="5139559" y="2133598"/>
            <a:ext cx="2165131" cy="441434"/>
          </a:xfrm>
          <a:prstGeom prst="roundRect">
            <a:avLst/>
          </a:prstGeom>
          <a:solidFill>
            <a:schemeClr val="accent5">
              <a:lumMod val="20000"/>
              <a:lumOff val="80000"/>
              <a:alpha val="4008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8E8FA-AB55-ABD7-4216-B4E1DEC0A35E}"/>
              </a:ext>
            </a:extLst>
          </p:cNvPr>
          <p:cNvSpPr>
            <a:spLocks noGrp="1"/>
          </p:cNvSpPr>
          <p:nvPr>
            <p:ph type="title"/>
          </p:nvPr>
        </p:nvSpPr>
        <p:spPr/>
        <p:txBody>
          <a:bodyPr/>
          <a:lstStyle/>
          <a:p>
            <a:r>
              <a:rPr lang="en-US" dirty="0"/>
              <a:t>Contribution</a:t>
            </a:r>
          </a:p>
        </p:txBody>
      </p:sp>
      <p:sp>
        <p:nvSpPr>
          <p:cNvPr id="3" name="Slide Number Placeholder 2">
            <a:extLst>
              <a:ext uri="{FF2B5EF4-FFF2-40B4-BE49-F238E27FC236}">
                <a16:creationId xmlns:a16="http://schemas.microsoft.com/office/drawing/2014/main" id="{0F528214-CA31-10AD-4D85-EF7E6B2645D5}"/>
              </a:ext>
            </a:extLst>
          </p:cNvPr>
          <p:cNvSpPr>
            <a:spLocks noGrp="1"/>
          </p:cNvSpPr>
          <p:nvPr>
            <p:ph type="sldNum" sz="quarter" idx="12"/>
          </p:nvPr>
        </p:nvSpPr>
        <p:spPr/>
        <p:txBody>
          <a:bodyPr/>
          <a:lstStyle/>
          <a:p>
            <a:fld id="{7CD4A8CD-EAB6-4D22-9220-AD4C2B609027}" type="slidenum">
              <a:rPr lang="en-US" smtClean="0"/>
              <a:t>16</a:t>
            </a:fld>
            <a:endParaRPr lang="en-US"/>
          </a:p>
        </p:txBody>
      </p:sp>
      <p:sp>
        <p:nvSpPr>
          <p:cNvPr id="4" name="TextBox 3">
            <a:extLst>
              <a:ext uri="{FF2B5EF4-FFF2-40B4-BE49-F238E27FC236}">
                <a16:creationId xmlns:a16="http://schemas.microsoft.com/office/drawing/2014/main" id="{69849006-BFA9-DF40-DFF0-589342107A25}"/>
              </a:ext>
            </a:extLst>
          </p:cNvPr>
          <p:cNvSpPr txBox="1"/>
          <p:nvPr/>
        </p:nvSpPr>
        <p:spPr>
          <a:xfrm>
            <a:off x="1041721" y="1167882"/>
            <a:ext cx="6837513" cy="461665"/>
          </a:xfrm>
          <a:prstGeom prst="rect">
            <a:avLst/>
          </a:prstGeom>
          <a:noFill/>
        </p:spPr>
        <p:txBody>
          <a:bodyPr wrap="none" rtlCol="0">
            <a:spAutoFit/>
          </a:bodyPr>
          <a:lstStyle/>
          <a:p>
            <a:r>
              <a:rPr lang="en-US" sz="2400" u="sng" dirty="0"/>
              <a:t>Integer constraint reformulation via complementarity</a:t>
            </a:r>
          </a:p>
        </p:txBody>
      </p:sp>
      <p:pic>
        <p:nvPicPr>
          <p:cNvPr id="7" name="Picture 6">
            <a:extLst>
              <a:ext uri="{FF2B5EF4-FFF2-40B4-BE49-F238E27FC236}">
                <a16:creationId xmlns:a16="http://schemas.microsoft.com/office/drawing/2014/main" id="{675B231D-EF35-227E-07E7-9C2B334B9812}"/>
              </a:ext>
            </a:extLst>
          </p:cNvPr>
          <p:cNvPicPr>
            <a:picLocks noChangeAspect="1"/>
          </p:cNvPicPr>
          <p:nvPr/>
        </p:nvPicPr>
        <p:blipFill>
          <a:blip r:embed="rId2"/>
          <a:stretch>
            <a:fillRect/>
          </a:stretch>
        </p:blipFill>
        <p:spPr>
          <a:xfrm>
            <a:off x="4095750" y="1727721"/>
            <a:ext cx="4000500" cy="266700"/>
          </a:xfrm>
          <a:prstGeom prst="rect">
            <a:avLst/>
          </a:prstGeom>
        </p:spPr>
      </p:pic>
      <p:pic>
        <p:nvPicPr>
          <p:cNvPr id="8" name="Picture 7">
            <a:extLst>
              <a:ext uri="{FF2B5EF4-FFF2-40B4-BE49-F238E27FC236}">
                <a16:creationId xmlns:a16="http://schemas.microsoft.com/office/drawing/2014/main" id="{89158185-6F31-1BDE-4224-ED823B2237D9}"/>
              </a:ext>
            </a:extLst>
          </p:cNvPr>
          <p:cNvPicPr>
            <a:picLocks noChangeAspect="1"/>
          </p:cNvPicPr>
          <p:nvPr/>
        </p:nvPicPr>
        <p:blipFill>
          <a:blip r:embed="rId3"/>
          <a:stretch>
            <a:fillRect/>
          </a:stretch>
        </p:blipFill>
        <p:spPr>
          <a:xfrm>
            <a:off x="5578365" y="2217610"/>
            <a:ext cx="1371600" cy="266700"/>
          </a:xfrm>
          <a:prstGeom prst="rect">
            <a:avLst/>
          </a:prstGeom>
        </p:spPr>
      </p:pic>
      <p:sp>
        <p:nvSpPr>
          <p:cNvPr id="16" name="TextBox 15">
            <a:extLst>
              <a:ext uri="{FF2B5EF4-FFF2-40B4-BE49-F238E27FC236}">
                <a16:creationId xmlns:a16="http://schemas.microsoft.com/office/drawing/2014/main" id="{52987958-5737-7D53-5CC1-4BD450909EFF}"/>
              </a:ext>
            </a:extLst>
          </p:cNvPr>
          <p:cNvSpPr txBox="1"/>
          <p:nvPr/>
        </p:nvSpPr>
        <p:spPr>
          <a:xfrm>
            <a:off x="8378352" y="2847232"/>
            <a:ext cx="2454967" cy="369332"/>
          </a:xfrm>
          <a:prstGeom prst="rect">
            <a:avLst/>
          </a:prstGeom>
          <a:noFill/>
        </p:spPr>
        <p:txBody>
          <a:bodyPr wrap="none" rtlCol="0">
            <a:spAutoFit/>
          </a:bodyPr>
          <a:lstStyle/>
          <a:p>
            <a:r>
              <a:rPr lang="en-US" dirty="0"/>
              <a:t>Violates LICQ and MFCQ</a:t>
            </a:r>
          </a:p>
        </p:txBody>
      </p:sp>
      <p:sp>
        <p:nvSpPr>
          <p:cNvPr id="17" name="TextBox 16">
            <a:extLst>
              <a:ext uri="{FF2B5EF4-FFF2-40B4-BE49-F238E27FC236}">
                <a16:creationId xmlns:a16="http://schemas.microsoft.com/office/drawing/2014/main" id="{D773FB55-D055-A5CF-6B47-AE76B548B398}"/>
              </a:ext>
            </a:extLst>
          </p:cNvPr>
          <p:cNvSpPr txBox="1"/>
          <p:nvPr/>
        </p:nvSpPr>
        <p:spPr>
          <a:xfrm>
            <a:off x="4385889" y="2847232"/>
            <a:ext cx="3672469" cy="369332"/>
          </a:xfrm>
          <a:prstGeom prst="rect">
            <a:avLst/>
          </a:prstGeom>
          <a:noFill/>
        </p:spPr>
        <p:txBody>
          <a:bodyPr wrap="square" rtlCol="0">
            <a:spAutoFit/>
          </a:bodyPr>
          <a:lstStyle/>
          <a:p>
            <a:r>
              <a:rPr lang="en-US" dirty="0"/>
              <a:t>Constraint Jacobian Rank Deficient</a:t>
            </a:r>
          </a:p>
        </p:txBody>
      </p:sp>
      <p:cxnSp>
        <p:nvCxnSpPr>
          <p:cNvPr id="19" name="Straight Arrow Connector 18">
            <a:extLst>
              <a:ext uri="{FF2B5EF4-FFF2-40B4-BE49-F238E27FC236}">
                <a16:creationId xmlns:a16="http://schemas.microsoft.com/office/drawing/2014/main" id="{BA25F857-5F2A-2D9C-511B-B040DC2174E7}"/>
              </a:ext>
            </a:extLst>
          </p:cNvPr>
          <p:cNvCxnSpPr>
            <a:cxnSpLocks/>
            <a:stCxn id="9" idx="2"/>
            <a:endCxn id="17" idx="0"/>
          </p:cNvCxnSpPr>
          <p:nvPr/>
        </p:nvCxnSpPr>
        <p:spPr>
          <a:xfrm flipH="1">
            <a:off x="6222124" y="2575032"/>
            <a:ext cx="1" cy="2722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8B8074-D69E-7D04-DBE4-312940FE11D2}"/>
              </a:ext>
            </a:extLst>
          </p:cNvPr>
          <p:cNvCxnSpPr>
            <a:endCxn id="16" idx="1"/>
          </p:cNvCxnSpPr>
          <p:nvPr/>
        </p:nvCxnSpPr>
        <p:spPr>
          <a:xfrm>
            <a:off x="7762672" y="3031898"/>
            <a:ext cx="61568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4DC77F9-8D7B-2708-06FE-10EE74EC38F2}"/>
              </a:ext>
            </a:extLst>
          </p:cNvPr>
          <p:cNvSpPr txBox="1"/>
          <p:nvPr/>
        </p:nvSpPr>
        <p:spPr>
          <a:xfrm>
            <a:off x="1041721" y="3216564"/>
            <a:ext cx="2517356" cy="461665"/>
          </a:xfrm>
          <a:prstGeom prst="rect">
            <a:avLst/>
          </a:prstGeom>
          <a:noFill/>
        </p:spPr>
        <p:txBody>
          <a:bodyPr wrap="none" rtlCol="0">
            <a:spAutoFit/>
          </a:bodyPr>
          <a:lstStyle/>
          <a:p>
            <a:r>
              <a:rPr lang="en-US" sz="2400" u="sng" dirty="0"/>
              <a:t>Solution Strategies</a:t>
            </a:r>
          </a:p>
        </p:txBody>
      </p:sp>
      <p:pic>
        <p:nvPicPr>
          <p:cNvPr id="5" name="Picture 4">
            <a:extLst>
              <a:ext uri="{FF2B5EF4-FFF2-40B4-BE49-F238E27FC236}">
                <a16:creationId xmlns:a16="http://schemas.microsoft.com/office/drawing/2014/main" id="{4C927AC3-E694-93B5-F59E-6DB950676419}"/>
              </a:ext>
            </a:extLst>
          </p:cNvPr>
          <p:cNvPicPr>
            <a:picLocks noChangeAspect="1"/>
          </p:cNvPicPr>
          <p:nvPr/>
        </p:nvPicPr>
        <p:blipFill>
          <a:blip r:embed="rId4"/>
          <a:stretch>
            <a:fillRect/>
          </a:stretch>
        </p:blipFill>
        <p:spPr>
          <a:xfrm>
            <a:off x="1088136" y="3981165"/>
            <a:ext cx="2362200" cy="1574800"/>
          </a:xfrm>
          <a:prstGeom prst="rect">
            <a:avLst/>
          </a:prstGeom>
        </p:spPr>
      </p:pic>
      <p:sp>
        <p:nvSpPr>
          <p:cNvPr id="6" name="Rounded Rectangle 5">
            <a:extLst>
              <a:ext uri="{FF2B5EF4-FFF2-40B4-BE49-F238E27FC236}">
                <a16:creationId xmlns:a16="http://schemas.microsoft.com/office/drawing/2014/main" id="{1E811889-325F-32A6-4EA4-3EBA7B22A643}"/>
              </a:ext>
            </a:extLst>
          </p:cNvPr>
          <p:cNvSpPr/>
          <p:nvPr/>
        </p:nvSpPr>
        <p:spPr>
          <a:xfrm>
            <a:off x="2721165" y="3923048"/>
            <a:ext cx="793843" cy="461665"/>
          </a:xfrm>
          <a:prstGeom prst="round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29601EB-A939-3BEC-9CB9-FCD7B7B3B03B}"/>
              </a:ext>
            </a:extLst>
          </p:cNvPr>
          <p:cNvSpPr txBox="1"/>
          <p:nvPr/>
        </p:nvSpPr>
        <p:spPr>
          <a:xfrm>
            <a:off x="13429561" y="1035586"/>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95C4A6AA-6D45-2F98-18E6-D8001C2FEA4A}"/>
              </a:ext>
            </a:extLst>
          </p:cNvPr>
          <p:cNvSpPr txBox="1"/>
          <p:nvPr/>
        </p:nvSpPr>
        <p:spPr>
          <a:xfrm>
            <a:off x="4616067" y="3981165"/>
            <a:ext cx="4334905" cy="369332"/>
          </a:xfrm>
          <a:prstGeom prst="rect">
            <a:avLst/>
          </a:prstGeom>
          <a:noFill/>
        </p:spPr>
        <p:txBody>
          <a:bodyPr wrap="none" rtlCol="0">
            <a:spAutoFit/>
          </a:bodyPr>
          <a:lstStyle/>
          <a:p>
            <a:r>
              <a:rPr lang="en-US" dirty="0"/>
              <a:t>Penalization of complementarity constraint</a:t>
            </a:r>
          </a:p>
        </p:txBody>
      </p:sp>
      <p:cxnSp>
        <p:nvCxnSpPr>
          <p:cNvPr id="13" name="Straight Arrow Connector 12">
            <a:extLst>
              <a:ext uri="{FF2B5EF4-FFF2-40B4-BE49-F238E27FC236}">
                <a16:creationId xmlns:a16="http://schemas.microsoft.com/office/drawing/2014/main" id="{DE70286D-E78D-3709-62CE-8CBE669D1B43}"/>
              </a:ext>
            </a:extLst>
          </p:cNvPr>
          <p:cNvCxnSpPr>
            <a:stCxn id="11" idx="1"/>
            <a:endCxn id="6" idx="3"/>
          </p:cNvCxnSpPr>
          <p:nvPr/>
        </p:nvCxnSpPr>
        <p:spPr>
          <a:xfrm flipH="1" flipV="1">
            <a:off x="3515008" y="4153881"/>
            <a:ext cx="1101059" cy="11950"/>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271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B0E8E-74D8-B6E3-02BB-AB49EF17D64E}"/>
              </a:ext>
            </a:extLst>
          </p:cNvPr>
          <p:cNvSpPr>
            <a:spLocks noGrp="1"/>
          </p:cNvSpPr>
          <p:nvPr>
            <p:ph type="title"/>
          </p:nvPr>
        </p:nvSpPr>
        <p:spPr/>
        <p:txBody>
          <a:bodyPr/>
          <a:lstStyle/>
          <a:p>
            <a:r>
              <a:rPr lang="en-US" dirty="0"/>
              <a:t>Formulation: Connectivity Constraint</a:t>
            </a:r>
          </a:p>
        </p:txBody>
      </p:sp>
      <p:sp>
        <p:nvSpPr>
          <p:cNvPr id="3" name="Slide Number Placeholder 2">
            <a:extLst>
              <a:ext uri="{FF2B5EF4-FFF2-40B4-BE49-F238E27FC236}">
                <a16:creationId xmlns:a16="http://schemas.microsoft.com/office/drawing/2014/main" id="{F0BA76E1-2614-2DBC-87AD-9047B820DE02}"/>
              </a:ext>
            </a:extLst>
          </p:cNvPr>
          <p:cNvSpPr>
            <a:spLocks noGrp="1"/>
          </p:cNvSpPr>
          <p:nvPr>
            <p:ph type="sldNum" sz="quarter" idx="12"/>
          </p:nvPr>
        </p:nvSpPr>
        <p:spPr/>
        <p:txBody>
          <a:bodyPr/>
          <a:lstStyle/>
          <a:p>
            <a:fld id="{7CD4A8CD-EAB6-4D22-9220-AD4C2B609027}" type="slidenum">
              <a:rPr lang="en-US" smtClean="0"/>
              <a:t>17</a:t>
            </a:fld>
            <a:endParaRPr lang="en-US"/>
          </a:p>
        </p:txBody>
      </p:sp>
      <p:grpSp>
        <p:nvGrpSpPr>
          <p:cNvPr id="50" name="Group 49">
            <a:extLst>
              <a:ext uri="{FF2B5EF4-FFF2-40B4-BE49-F238E27FC236}">
                <a16:creationId xmlns:a16="http://schemas.microsoft.com/office/drawing/2014/main" id="{83069BCB-0D0E-C011-D171-1C392E7AA7C6}"/>
              </a:ext>
            </a:extLst>
          </p:cNvPr>
          <p:cNvGrpSpPr/>
          <p:nvPr/>
        </p:nvGrpSpPr>
        <p:grpSpPr>
          <a:xfrm>
            <a:off x="1385489" y="3515376"/>
            <a:ext cx="8913307" cy="2695037"/>
            <a:chOff x="-2157119" y="1933927"/>
            <a:chExt cx="11586415" cy="3627414"/>
          </a:xfrm>
        </p:grpSpPr>
        <p:grpSp>
          <p:nvGrpSpPr>
            <p:cNvPr id="47" name="Group 46">
              <a:extLst>
                <a:ext uri="{FF2B5EF4-FFF2-40B4-BE49-F238E27FC236}">
                  <a16:creationId xmlns:a16="http://schemas.microsoft.com/office/drawing/2014/main" id="{39EBA2FE-D085-6358-5BAF-3D744979993D}"/>
                </a:ext>
              </a:extLst>
            </p:cNvPr>
            <p:cNvGrpSpPr/>
            <p:nvPr/>
          </p:nvGrpSpPr>
          <p:grpSpPr>
            <a:xfrm>
              <a:off x="806215" y="1933927"/>
              <a:ext cx="6168536" cy="3627414"/>
              <a:chOff x="1664598" y="1567408"/>
              <a:chExt cx="8404225" cy="4643030"/>
            </a:xfrm>
          </p:grpSpPr>
          <p:sp>
            <p:nvSpPr>
              <p:cNvPr id="4" name="Oval 3">
                <a:extLst>
                  <a:ext uri="{FF2B5EF4-FFF2-40B4-BE49-F238E27FC236}">
                    <a16:creationId xmlns:a16="http://schemas.microsoft.com/office/drawing/2014/main" id="{7280DD02-136F-D1F1-D8E8-669BA0DEC208}"/>
                  </a:ext>
                </a:extLst>
              </p:cNvPr>
              <p:cNvSpPr/>
              <p:nvPr/>
            </p:nvSpPr>
            <p:spPr>
              <a:xfrm>
                <a:off x="5482351" y="2708203"/>
                <a:ext cx="3652056" cy="3502235"/>
              </a:xfrm>
              <a:prstGeom prst="ellipse">
                <a:avLst/>
              </a:prstGeom>
              <a:solidFill>
                <a:srgbClr val="C8FFFE">
                  <a:alpha val="29804"/>
                </a:srgb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3E654E3-CD74-EF7B-5EA7-F79BC03EEEF3}"/>
                  </a:ext>
                </a:extLst>
              </p:cNvPr>
              <p:cNvSpPr/>
              <p:nvPr/>
            </p:nvSpPr>
            <p:spPr>
              <a:xfrm>
                <a:off x="2650928" y="1567408"/>
                <a:ext cx="3968150" cy="3821502"/>
              </a:xfrm>
              <a:prstGeom prst="ellipse">
                <a:avLst/>
              </a:prstGeom>
              <a:solidFill>
                <a:srgbClr val="C8FFFE">
                  <a:alpha val="29804"/>
                </a:srgb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4F8D874-5082-27F1-4255-E0CD61659D6F}"/>
                  </a:ext>
                </a:extLst>
              </p:cNvPr>
              <p:cNvGrpSpPr/>
              <p:nvPr/>
            </p:nvGrpSpPr>
            <p:grpSpPr>
              <a:xfrm rot="17538328">
                <a:off x="5494998" y="2143461"/>
                <a:ext cx="724312" cy="700051"/>
                <a:chOff x="863641" y="3364301"/>
                <a:chExt cx="724312" cy="700051"/>
              </a:xfrm>
            </p:grpSpPr>
            <p:grpSp>
              <p:nvGrpSpPr>
                <p:cNvPr id="7" name="Group 6">
                  <a:extLst>
                    <a:ext uri="{FF2B5EF4-FFF2-40B4-BE49-F238E27FC236}">
                      <a16:creationId xmlns:a16="http://schemas.microsoft.com/office/drawing/2014/main" id="{474E12AF-AF34-B18D-FC6A-296A11AD133C}"/>
                    </a:ext>
                  </a:extLst>
                </p:cNvPr>
                <p:cNvGrpSpPr/>
                <p:nvPr/>
              </p:nvGrpSpPr>
              <p:grpSpPr>
                <a:xfrm>
                  <a:off x="998143" y="3464781"/>
                  <a:ext cx="487638" cy="505388"/>
                  <a:chOff x="3342174" y="5379353"/>
                  <a:chExt cx="371192" cy="340105"/>
                </a:xfrm>
              </p:grpSpPr>
              <p:sp>
                <p:nvSpPr>
                  <p:cNvPr id="9" name="Oval 8">
                    <a:extLst>
                      <a:ext uri="{FF2B5EF4-FFF2-40B4-BE49-F238E27FC236}">
                        <a16:creationId xmlns:a16="http://schemas.microsoft.com/office/drawing/2014/main" id="{1CCC8C3C-247F-1AE5-CB2F-120DAA8BC6DC}"/>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C9BDA6D-34CB-F241-75EA-CC1F3BC5C8E3}"/>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CCF5D0F1-04F8-92C0-E122-EEA01B73DCDA}"/>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A8F4526-7276-0EAA-362D-0CE17ED3EF2E}"/>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63CBDAB-A2E7-22BF-54FF-254F4818D5F7}"/>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 name="Oval 7">
                  <a:extLst>
                    <a:ext uri="{FF2B5EF4-FFF2-40B4-BE49-F238E27FC236}">
                      <a16:creationId xmlns:a16="http://schemas.microsoft.com/office/drawing/2014/main" id="{27B63CC0-4044-31ED-9CC5-209BAA17FD70}"/>
                    </a:ext>
                  </a:extLst>
                </p:cNvPr>
                <p:cNvSpPr/>
                <p:nvPr/>
              </p:nvSpPr>
              <p:spPr>
                <a:xfrm>
                  <a:off x="863641" y="3364301"/>
                  <a:ext cx="724312" cy="700051"/>
                </a:xfrm>
                <a:prstGeom prst="ellipse">
                  <a:avLst/>
                </a:prstGeom>
                <a:solidFill>
                  <a:schemeClr val="accent4">
                    <a:lumMod val="20000"/>
                    <a:lumOff val="80000"/>
                    <a:alpha val="18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29889AFD-F268-E747-8E32-7060264E9EEB}"/>
                  </a:ext>
                </a:extLst>
              </p:cNvPr>
              <p:cNvGrpSpPr/>
              <p:nvPr/>
            </p:nvGrpSpPr>
            <p:grpSpPr>
              <a:xfrm rot="17631893">
                <a:off x="4266453" y="3150297"/>
                <a:ext cx="724312" cy="700051"/>
                <a:chOff x="863641" y="3364301"/>
                <a:chExt cx="724312" cy="700051"/>
              </a:xfrm>
            </p:grpSpPr>
            <p:grpSp>
              <p:nvGrpSpPr>
                <p:cNvPr id="15" name="Group 14">
                  <a:extLst>
                    <a:ext uri="{FF2B5EF4-FFF2-40B4-BE49-F238E27FC236}">
                      <a16:creationId xmlns:a16="http://schemas.microsoft.com/office/drawing/2014/main" id="{9AB18080-7D8D-7CEB-6977-8A7D47E623A3}"/>
                    </a:ext>
                  </a:extLst>
                </p:cNvPr>
                <p:cNvGrpSpPr/>
                <p:nvPr/>
              </p:nvGrpSpPr>
              <p:grpSpPr>
                <a:xfrm>
                  <a:off x="998143" y="3464781"/>
                  <a:ext cx="487638" cy="505388"/>
                  <a:chOff x="3342174" y="5379353"/>
                  <a:chExt cx="371192" cy="340105"/>
                </a:xfrm>
              </p:grpSpPr>
              <p:sp>
                <p:nvSpPr>
                  <p:cNvPr id="17" name="Oval 16">
                    <a:extLst>
                      <a:ext uri="{FF2B5EF4-FFF2-40B4-BE49-F238E27FC236}">
                        <a16:creationId xmlns:a16="http://schemas.microsoft.com/office/drawing/2014/main" id="{78F401D9-D4CF-9CE0-C034-B8CA42E0B25E}"/>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BF626AA1-40D3-69EB-2D61-15C286297449}"/>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8E35ABA-C1D6-0697-DCEC-C5FF9057C3CD}"/>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2B925127-6ED2-E402-DAE7-3DD96893296C}"/>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F700CA4-936D-A591-2424-201FA3B33880}"/>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6" name="Oval 15">
                  <a:extLst>
                    <a:ext uri="{FF2B5EF4-FFF2-40B4-BE49-F238E27FC236}">
                      <a16:creationId xmlns:a16="http://schemas.microsoft.com/office/drawing/2014/main" id="{94255828-A8A2-9EA5-1E4A-05DEA9349FF5}"/>
                    </a:ext>
                  </a:extLst>
                </p:cNvPr>
                <p:cNvSpPr/>
                <p:nvPr/>
              </p:nvSpPr>
              <p:spPr>
                <a:xfrm>
                  <a:off x="863641" y="3364301"/>
                  <a:ext cx="724312" cy="700051"/>
                </a:xfrm>
                <a:prstGeom prst="ellipse">
                  <a:avLst/>
                </a:prstGeom>
                <a:solidFill>
                  <a:schemeClr val="accent2">
                    <a:lumMod val="20000"/>
                    <a:lumOff val="80000"/>
                    <a:alpha val="3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Connector 21">
                <a:extLst>
                  <a:ext uri="{FF2B5EF4-FFF2-40B4-BE49-F238E27FC236}">
                    <a16:creationId xmlns:a16="http://schemas.microsoft.com/office/drawing/2014/main" id="{3E8F207C-CB09-D039-3B11-8E77EBB28529}"/>
                  </a:ext>
                </a:extLst>
              </p:cNvPr>
              <p:cNvCxnSpPr/>
              <p:nvPr/>
            </p:nvCxnSpPr>
            <p:spPr>
              <a:xfrm flipV="1">
                <a:off x="4635003" y="2478925"/>
                <a:ext cx="1222151" cy="1007085"/>
              </a:xfrm>
              <a:prstGeom prst="line">
                <a:avLst/>
              </a:prstGeom>
              <a:ln w="28575">
                <a:solidFill>
                  <a:schemeClr val="accent3"/>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C569028-3D5C-2086-D662-44090FE19FD4}"/>
                  </a:ext>
                </a:extLst>
              </p:cNvPr>
              <p:cNvCxnSpPr>
                <a:cxnSpLocks/>
              </p:cNvCxnSpPr>
              <p:nvPr/>
            </p:nvCxnSpPr>
            <p:spPr>
              <a:xfrm>
                <a:off x="2635174" y="3478119"/>
                <a:ext cx="1968811"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4" name="Picture 23" descr="\documentclass{article}&#10;\usepackage{amsmath}&#10;\usepackage{amsfonts}&#10;\usepackage{amssymb}&#10;\usepackage{amstext}&#10;\pagestyle{empty}&#10;\begin{document}&#10;&#10;$r_{1, max}^{con}$&#10;&#10;&#10;\end{document}" title="IguanaTex Bitmap Display">
                <a:extLst>
                  <a:ext uri="{FF2B5EF4-FFF2-40B4-BE49-F238E27FC236}">
                    <a16:creationId xmlns:a16="http://schemas.microsoft.com/office/drawing/2014/main" id="{43628A77-90C3-189A-0C05-140673CE2937}"/>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3478738" y="3539374"/>
                <a:ext cx="661333" cy="266667"/>
              </a:xfrm>
              <a:prstGeom prst="rect">
                <a:avLst/>
              </a:prstGeom>
            </p:spPr>
          </p:pic>
          <p:grpSp>
            <p:nvGrpSpPr>
              <p:cNvPr id="25" name="Group 24">
                <a:extLst>
                  <a:ext uri="{FF2B5EF4-FFF2-40B4-BE49-F238E27FC236}">
                    <a16:creationId xmlns:a16="http://schemas.microsoft.com/office/drawing/2014/main" id="{793807CF-BB35-E2E7-9AAD-073B5C466409}"/>
                  </a:ext>
                </a:extLst>
              </p:cNvPr>
              <p:cNvGrpSpPr/>
              <p:nvPr/>
            </p:nvGrpSpPr>
            <p:grpSpPr>
              <a:xfrm rot="19763671">
                <a:off x="6930288" y="4108749"/>
                <a:ext cx="724312" cy="700051"/>
                <a:chOff x="863641" y="3364301"/>
                <a:chExt cx="724312" cy="700051"/>
              </a:xfrm>
            </p:grpSpPr>
            <p:grpSp>
              <p:nvGrpSpPr>
                <p:cNvPr id="26" name="Group 25">
                  <a:extLst>
                    <a:ext uri="{FF2B5EF4-FFF2-40B4-BE49-F238E27FC236}">
                      <a16:creationId xmlns:a16="http://schemas.microsoft.com/office/drawing/2014/main" id="{94819160-4E0A-1317-B660-DCEA7640ECC9}"/>
                    </a:ext>
                  </a:extLst>
                </p:cNvPr>
                <p:cNvGrpSpPr/>
                <p:nvPr/>
              </p:nvGrpSpPr>
              <p:grpSpPr>
                <a:xfrm>
                  <a:off x="998143" y="3464781"/>
                  <a:ext cx="487638" cy="505388"/>
                  <a:chOff x="3342174" y="5379353"/>
                  <a:chExt cx="371192" cy="340105"/>
                </a:xfrm>
              </p:grpSpPr>
              <p:sp>
                <p:nvSpPr>
                  <p:cNvPr id="28" name="Oval 27">
                    <a:extLst>
                      <a:ext uri="{FF2B5EF4-FFF2-40B4-BE49-F238E27FC236}">
                        <a16:creationId xmlns:a16="http://schemas.microsoft.com/office/drawing/2014/main" id="{4AEC8084-0E39-CD60-7B86-95941F4E3018}"/>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70BF42F8-3840-6455-D1EF-CD54702BDCB1}"/>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50671401-DCD7-AB7C-A4CB-FE420AA24D3F}"/>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0974083B-3CE9-DDD4-597B-0B66C50162DE}"/>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FE3CDAEE-0413-F67E-6D0A-F0EA7BBF4F80}"/>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7" name="Oval 26">
                  <a:extLst>
                    <a:ext uri="{FF2B5EF4-FFF2-40B4-BE49-F238E27FC236}">
                      <a16:creationId xmlns:a16="http://schemas.microsoft.com/office/drawing/2014/main" id="{28673D40-D93B-F611-04E1-915DB3B97BCB}"/>
                    </a:ext>
                  </a:extLst>
                </p:cNvPr>
                <p:cNvSpPr/>
                <p:nvPr/>
              </p:nvSpPr>
              <p:spPr>
                <a:xfrm>
                  <a:off x="863641" y="3364301"/>
                  <a:ext cx="724312" cy="700051"/>
                </a:xfrm>
                <a:prstGeom prst="ellipse">
                  <a:avLst/>
                </a:prstGeom>
                <a:solidFill>
                  <a:schemeClr val="accent5">
                    <a:lumMod val="20000"/>
                    <a:lumOff val="80000"/>
                    <a:alpha val="2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3" name="Straight Connector 32">
                <a:extLst>
                  <a:ext uri="{FF2B5EF4-FFF2-40B4-BE49-F238E27FC236}">
                    <a16:creationId xmlns:a16="http://schemas.microsoft.com/office/drawing/2014/main" id="{060729BB-1F15-D053-DBEB-3F96D8CA3917}"/>
                  </a:ext>
                </a:extLst>
              </p:cNvPr>
              <p:cNvCxnSpPr>
                <a:cxnSpLocks/>
              </p:cNvCxnSpPr>
              <p:nvPr/>
            </p:nvCxnSpPr>
            <p:spPr>
              <a:xfrm>
                <a:off x="4663092" y="3493996"/>
                <a:ext cx="2683903" cy="97257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AB7CAF5F-7F44-EF2B-1BB2-1A945F7C56E4}"/>
                  </a:ext>
                </a:extLst>
              </p:cNvPr>
              <p:cNvCxnSpPr/>
              <p:nvPr/>
            </p:nvCxnSpPr>
            <p:spPr>
              <a:xfrm>
                <a:off x="5869250" y="2469984"/>
                <a:ext cx="1449656" cy="1980745"/>
              </a:xfrm>
              <a:prstGeom prst="line">
                <a:avLst/>
              </a:prstGeom>
              <a:ln w="19050">
                <a:solidFill>
                  <a:srgbClr val="FF0000"/>
                </a:solidFill>
                <a:prstDash val="dash"/>
              </a:ln>
            </p:spPr>
            <p:style>
              <a:lnRef idx="2">
                <a:schemeClr val="accent1"/>
              </a:lnRef>
              <a:fillRef idx="0">
                <a:schemeClr val="accent1"/>
              </a:fillRef>
              <a:effectRef idx="1">
                <a:schemeClr val="accent1"/>
              </a:effectRef>
              <a:fontRef idx="minor">
                <a:schemeClr val="tx1"/>
              </a:fontRef>
            </p:style>
          </p:cxnSp>
          <p:pic>
            <p:nvPicPr>
              <p:cNvPr id="35" name="Picture 34" descr="\documentclass{article}&#10;\usepackage{amsmath}&#10;\usepackage{amsfonts}&#10;\usepackage{amssymb}&#10;\usepackage{amstext}&#10;\pagestyle{empty}&#10;\begin{document}&#10;&#10;$A_1$&#10;&#10;&#10;\end{document}" title="IguanaTex Bitmap Display">
                <a:extLst>
                  <a:ext uri="{FF2B5EF4-FFF2-40B4-BE49-F238E27FC236}">
                    <a16:creationId xmlns:a16="http://schemas.microsoft.com/office/drawing/2014/main" id="{A7CDACAA-5BE1-B708-7249-02BBBC45EA04}"/>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4040365" y="3158952"/>
                <a:ext cx="265143" cy="219429"/>
              </a:xfrm>
              <a:prstGeom prst="rect">
                <a:avLst/>
              </a:prstGeom>
            </p:spPr>
          </p:pic>
          <p:pic>
            <p:nvPicPr>
              <p:cNvPr id="36" name="Picture 35" descr="\documentclass{article}&#10;\usepackage{amsmath}&#10;\usepackage{amsfonts}&#10;\usepackage{amssymb}&#10;\usepackage{amstext}&#10;\pagestyle{empty}&#10;\begin{document}&#10;&#10;$A_2$&#10;&#10;&#10;\end{document}" title="IguanaTex Bitmap Display">
                <a:extLst>
                  <a:ext uri="{FF2B5EF4-FFF2-40B4-BE49-F238E27FC236}">
                    <a16:creationId xmlns:a16="http://schemas.microsoft.com/office/drawing/2014/main" id="{1E83A68B-EB3D-BDCF-CCA1-1188652D6B14}"/>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395865" y="1954113"/>
                <a:ext cx="271238" cy="219429"/>
              </a:xfrm>
              <a:prstGeom prst="rect">
                <a:avLst/>
              </a:prstGeom>
            </p:spPr>
          </p:pic>
          <p:pic>
            <p:nvPicPr>
              <p:cNvPr id="37" name="Picture 36" descr="\documentclass{article}&#10;\usepackage{amsmath}&#10;\usepackage{amsfonts}&#10;\usepackage{amssymb}&#10;\usepackage{amstext}&#10;\pagestyle{empty}&#10;\begin{document}&#10;&#10;$A_3$&#10;&#10;&#10;\end{document}" title="IguanaTex Bitmap Display">
                <a:extLst>
                  <a:ext uri="{FF2B5EF4-FFF2-40B4-BE49-F238E27FC236}">
                    <a16:creationId xmlns:a16="http://schemas.microsoft.com/office/drawing/2014/main" id="{55D1BFB2-A215-64DD-A25C-08D47E175320}"/>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7393964" y="3936578"/>
                <a:ext cx="272762" cy="222477"/>
              </a:xfrm>
              <a:prstGeom prst="rect">
                <a:avLst/>
              </a:prstGeom>
            </p:spPr>
          </p:pic>
          <p:cxnSp>
            <p:nvCxnSpPr>
              <p:cNvPr id="38" name="Straight Arrow Connector 37">
                <a:extLst>
                  <a:ext uri="{FF2B5EF4-FFF2-40B4-BE49-F238E27FC236}">
                    <a16:creationId xmlns:a16="http://schemas.microsoft.com/office/drawing/2014/main" id="{16A7C9C2-05F8-8972-C15B-292CD2539B26}"/>
                  </a:ext>
                </a:extLst>
              </p:cNvPr>
              <p:cNvCxnSpPr>
                <a:cxnSpLocks/>
                <a:endCxn id="4" idx="6"/>
              </p:cNvCxnSpPr>
              <p:nvPr/>
            </p:nvCxnSpPr>
            <p:spPr>
              <a:xfrm>
                <a:off x="7309839" y="4434555"/>
                <a:ext cx="1824568" cy="2476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39" name="Picture 38" descr="\documentclass{article}&#10;\usepackage{amsmath}&#10;\usepackage{amsfonts}&#10;\usepackage{amssymb}&#10;\usepackage{amstext}&#10;\pagestyle{empty}&#10;\begin{document}&#10;&#10;$r_{3, max}^{con}$&#10;&#10;&#10;\end{document}" title="IguanaTex Bitmap Display">
                <a:extLst>
                  <a:ext uri="{FF2B5EF4-FFF2-40B4-BE49-F238E27FC236}">
                    <a16:creationId xmlns:a16="http://schemas.microsoft.com/office/drawing/2014/main" id="{22C21B6C-1175-B5CA-45CB-0E1C1132DCFB}"/>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8153404" y="4495810"/>
                <a:ext cx="661333" cy="266667"/>
              </a:xfrm>
              <a:prstGeom prst="rect">
                <a:avLst/>
              </a:prstGeom>
            </p:spPr>
          </p:pic>
          <p:sp>
            <p:nvSpPr>
              <p:cNvPr id="40" name="Multiplication Sign 58">
                <a:extLst>
                  <a:ext uri="{FF2B5EF4-FFF2-40B4-BE49-F238E27FC236}">
                    <a16:creationId xmlns:a16="http://schemas.microsoft.com/office/drawing/2014/main" id="{7B586249-32D1-E51C-B693-FF17A4AF7B37}"/>
                  </a:ext>
                </a:extLst>
              </p:cNvPr>
              <p:cNvSpPr/>
              <p:nvPr/>
            </p:nvSpPr>
            <p:spPr>
              <a:xfrm rot="1247202">
                <a:off x="5716637" y="3729750"/>
                <a:ext cx="419100" cy="444409"/>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ultiplication Sign 59">
                <a:extLst>
                  <a:ext uri="{FF2B5EF4-FFF2-40B4-BE49-F238E27FC236}">
                    <a16:creationId xmlns:a16="http://schemas.microsoft.com/office/drawing/2014/main" id="{84B88F88-88E7-B73F-93BF-40ECD627F6BF}"/>
                  </a:ext>
                </a:extLst>
              </p:cNvPr>
              <p:cNvSpPr/>
              <p:nvPr/>
            </p:nvSpPr>
            <p:spPr>
              <a:xfrm rot="2882594">
                <a:off x="6297748" y="3118460"/>
                <a:ext cx="419100" cy="444409"/>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c 42">
                <a:extLst>
                  <a:ext uri="{FF2B5EF4-FFF2-40B4-BE49-F238E27FC236}">
                    <a16:creationId xmlns:a16="http://schemas.microsoft.com/office/drawing/2014/main" id="{18A996D7-53C2-7A1E-1812-1DE1A414B4D6}"/>
                  </a:ext>
                </a:extLst>
              </p:cNvPr>
              <p:cNvSpPr/>
              <p:nvPr/>
            </p:nvSpPr>
            <p:spPr>
              <a:xfrm rot="10994494">
                <a:off x="1664598" y="1622207"/>
                <a:ext cx="2036996" cy="1432792"/>
              </a:xfrm>
              <a:prstGeom prst="arc">
                <a:avLst>
                  <a:gd name="adj1" fmla="val 16200000"/>
                  <a:gd name="adj2" fmla="val 21187484"/>
                </a:avLst>
              </a:prstGeom>
              <a:ln>
                <a:solidFill>
                  <a:schemeClr val="tx1"/>
                </a:solidFill>
                <a:head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8A0BA9A4-A339-0226-E7F2-2A7B819D5A2F}"/>
                  </a:ext>
                </a:extLst>
              </p:cNvPr>
              <p:cNvSpPr/>
              <p:nvPr/>
            </p:nvSpPr>
            <p:spPr>
              <a:xfrm rot="2331976">
                <a:off x="8516461" y="2156973"/>
                <a:ext cx="1552362" cy="1631280"/>
              </a:xfrm>
              <a:prstGeom prst="arc">
                <a:avLst>
                  <a:gd name="adj1" fmla="val 18946088"/>
                  <a:gd name="adj2" fmla="val 3547780"/>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6" name="Picture 45" descr="A green check mark on a black background&#10;&#10;AI-generated content may be incorrect.">
                <a:extLst>
                  <a:ext uri="{FF2B5EF4-FFF2-40B4-BE49-F238E27FC236}">
                    <a16:creationId xmlns:a16="http://schemas.microsoft.com/office/drawing/2014/main" id="{0C452031-B72C-9C04-F282-C5339B5616BD}"/>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965232" y="2653234"/>
                <a:ext cx="408203" cy="400417"/>
              </a:xfrm>
              <a:prstGeom prst="rect">
                <a:avLst/>
              </a:prstGeom>
            </p:spPr>
          </p:pic>
        </p:grpSp>
        <p:sp>
          <p:nvSpPr>
            <p:cNvPr id="48" name="TextBox 47">
              <a:extLst>
                <a:ext uri="{FF2B5EF4-FFF2-40B4-BE49-F238E27FC236}">
                  <a16:creationId xmlns:a16="http://schemas.microsoft.com/office/drawing/2014/main" id="{BD7EAE94-6A7C-EB55-8893-AD42ABED68D3}"/>
                </a:ext>
              </a:extLst>
            </p:cNvPr>
            <p:cNvSpPr txBox="1"/>
            <p:nvPr/>
          </p:nvSpPr>
          <p:spPr>
            <a:xfrm>
              <a:off x="6624810" y="2536430"/>
              <a:ext cx="2804486" cy="369332"/>
            </a:xfrm>
            <a:prstGeom prst="rect">
              <a:avLst/>
            </a:prstGeom>
            <a:noFill/>
          </p:spPr>
          <p:txBody>
            <a:bodyPr wrap="none" rtlCol="0">
              <a:spAutoFit/>
            </a:bodyPr>
            <a:lstStyle/>
            <a:p>
              <a:r>
                <a:rPr lang="en-US" dirty="0"/>
                <a:t>Communication range of A</a:t>
              </a:r>
              <a:r>
                <a:rPr lang="en-US" baseline="-25000" dirty="0"/>
                <a:t>3</a:t>
              </a:r>
            </a:p>
          </p:txBody>
        </p:sp>
        <p:sp>
          <p:nvSpPr>
            <p:cNvPr id="49" name="TextBox 48">
              <a:extLst>
                <a:ext uri="{FF2B5EF4-FFF2-40B4-BE49-F238E27FC236}">
                  <a16:creationId xmlns:a16="http://schemas.microsoft.com/office/drawing/2014/main" id="{51FE94E6-2F34-27F4-A575-7D38107AD1F5}"/>
                </a:ext>
              </a:extLst>
            </p:cNvPr>
            <p:cNvSpPr txBox="1"/>
            <p:nvPr/>
          </p:nvSpPr>
          <p:spPr>
            <a:xfrm>
              <a:off x="-2157119" y="2193950"/>
              <a:ext cx="2766013" cy="369332"/>
            </a:xfrm>
            <a:prstGeom prst="rect">
              <a:avLst/>
            </a:prstGeom>
            <a:noFill/>
          </p:spPr>
          <p:txBody>
            <a:bodyPr wrap="none" rtlCol="0">
              <a:spAutoFit/>
            </a:bodyPr>
            <a:lstStyle/>
            <a:p>
              <a:r>
                <a:rPr lang="en-US" dirty="0"/>
                <a:t>Communication range of A</a:t>
              </a:r>
              <a:r>
                <a:rPr lang="en-US" baseline="-25000" dirty="0"/>
                <a:t>1</a:t>
              </a:r>
            </a:p>
          </p:txBody>
        </p:sp>
      </p:grpSp>
      <p:sp>
        <p:nvSpPr>
          <p:cNvPr id="52" name="TextBox 51">
            <a:extLst>
              <a:ext uri="{FF2B5EF4-FFF2-40B4-BE49-F238E27FC236}">
                <a16:creationId xmlns:a16="http://schemas.microsoft.com/office/drawing/2014/main" id="{01269C13-0B59-4523-DBEF-E899BEDC0D60}"/>
              </a:ext>
            </a:extLst>
          </p:cNvPr>
          <p:cNvSpPr txBox="1"/>
          <p:nvPr/>
        </p:nvSpPr>
        <p:spPr>
          <a:xfrm>
            <a:off x="1342567" y="1329875"/>
            <a:ext cx="2170787" cy="369332"/>
          </a:xfrm>
          <a:prstGeom prst="rect">
            <a:avLst/>
          </a:prstGeom>
          <a:noFill/>
        </p:spPr>
        <p:txBody>
          <a:bodyPr wrap="none" rtlCol="0">
            <a:spAutoFit/>
          </a:bodyPr>
          <a:lstStyle/>
          <a:p>
            <a:r>
              <a:rPr lang="en-US" dirty="0"/>
              <a:t>Connectivity Variable</a:t>
            </a:r>
          </a:p>
        </p:txBody>
      </p:sp>
      <p:sp>
        <p:nvSpPr>
          <p:cNvPr id="59" name="Rounded Rectangle 58">
            <a:extLst>
              <a:ext uri="{FF2B5EF4-FFF2-40B4-BE49-F238E27FC236}">
                <a16:creationId xmlns:a16="http://schemas.microsoft.com/office/drawing/2014/main" id="{B5F97733-DCA0-BEB4-AB76-9791B4670686}"/>
              </a:ext>
            </a:extLst>
          </p:cNvPr>
          <p:cNvSpPr/>
          <p:nvPr/>
        </p:nvSpPr>
        <p:spPr>
          <a:xfrm>
            <a:off x="920328" y="1934992"/>
            <a:ext cx="10749516" cy="1318438"/>
          </a:xfrm>
          <a:prstGeom prst="roundRect">
            <a:avLst/>
          </a:prstGeom>
          <a:solidFill>
            <a:schemeClr val="accent5">
              <a:lumMod val="40000"/>
              <a:lumOff val="60000"/>
            </a:schemeClr>
          </a:solidFill>
          <a:ln w="3175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D3300169-57D6-3FC1-36E4-CC518912A78F}"/>
              </a:ext>
            </a:extLst>
          </p:cNvPr>
          <p:cNvPicPr>
            <a:picLocks noChangeAspect="1"/>
          </p:cNvPicPr>
          <p:nvPr/>
        </p:nvPicPr>
        <p:blipFill>
          <a:blip r:embed="rId15"/>
          <a:stretch>
            <a:fillRect/>
          </a:stretch>
        </p:blipFill>
        <p:spPr>
          <a:xfrm>
            <a:off x="1393772" y="2256471"/>
            <a:ext cx="3873500" cy="774700"/>
          </a:xfrm>
          <a:prstGeom prst="rect">
            <a:avLst/>
          </a:prstGeom>
        </p:spPr>
      </p:pic>
      <p:pic>
        <p:nvPicPr>
          <p:cNvPr id="58" name="Picture 57">
            <a:extLst>
              <a:ext uri="{FF2B5EF4-FFF2-40B4-BE49-F238E27FC236}">
                <a16:creationId xmlns:a16="http://schemas.microsoft.com/office/drawing/2014/main" id="{6F7CD72E-208E-CD9F-CD8D-B357C55FBC4E}"/>
              </a:ext>
            </a:extLst>
          </p:cNvPr>
          <p:cNvPicPr>
            <a:picLocks noChangeAspect="1"/>
          </p:cNvPicPr>
          <p:nvPr/>
        </p:nvPicPr>
        <p:blipFill>
          <a:blip r:embed="rId16"/>
          <a:stretch>
            <a:fillRect/>
          </a:stretch>
        </p:blipFill>
        <p:spPr>
          <a:xfrm>
            <a:off x="5539436" y="2496737"/>
            <a:ext cx="444500" cy="152400"/>
          </a:xfrm>
          <a:prstGeom prst="rect">
            <a:avLst/>
          </a:prstGeom>
        </p:spPr>
      </p:pic>
      <p:sp>
        <p:nvSpPr>
          <p:cNvPr id="56" name="Arc 55">
            <a:extLst>
              <a:ext uri="{FF2B5EF4-FFF2-40B4-BE49-F238E27FC236}">
                <a16:creationId xmlns:a16="http://schemas.microsoft.com/office/drawing/2014/main" id="{7518D252-E92A-55F4-6D0A-A56C4B9E8B80}"/>
              </a:ext>
            </a:extLst>
          </p:cNvPr>
          <p:cNvSpPr/>
          <p:nvPr/>
        </p:nvSpPr>
        <p:spPr>
          <a:xfrm rot="1040802" flipH="1">
            <a:off x="1548788" y="1391332"/>
            <a:ext cx="873352" cy="1516552"/>
          </a:xfrm>
          <a:prstGeom prst="arc">
            <a:avLst>
              <a:gd name="adj1" fmla="val 18858919"/>
              <a:gd name="adj2" fmla="val 3547780"/>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1" name="Picture 60">
            <a:extLst>
              <a:ext uri="{FF2B5EF4-FFF2-40B4-BE49-F238E27FC236}">
                <a16:creationId xmlns:a16="http://schemas.microsoft.com/office/drawing/2014/main" id="{4C5D0400-AB18-701D-B827-64BAD127A85C}"/>
              </a:ext>
            </a:extLst>
          </p:cNvPr>
          <p:cNvPicPr>
            <a:picLocks noChangeAspect="1"/>
          </p:cNvPicPr>
          <p:nvPr/>
        </p:nvPicPr>
        <p:blipFill>
          <a:blip r:embed="rId17"/>
          <a:stretch>
            <a:fillRect/>
          </a:stretch>
        </p:blipFill>
        <p:spPr>
          <a:xfrm>
            <a:off x="6256100" y="2322833"/>
            <a:ext cx="5257800" cy="685800"/>
          </a:xfrm>
          <a:prstGeom prst="rect">
            <a:avLst/>
          </a:prstGeom>
        </p:spPr>
      </p:pic>
    </p:spTree>
    <p:extLst>
      <p:ext uri="{BB962C8B-B14F-4D97-AF65-F5344CB8AC3E}">
        <p14:creationId xmlns:p14="http://schemas.microsoft.com/office/powerpoint/2010/main" val="624070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6C018-C5AB-CF11-BAEE-5E6571CB9E99}"/>
              </a:ext>
            </a:extLst>
          </p:cNvPr>
          <p:cNvSpPr>
            <a:spLocks noGrp="1"/>
          </p:cNvSpPr>
          <p:nvPr>
            <p:ph type="title"/>
          </p:nvPr>
        </p:nvSpPr>
        <p:spPr/>
        <p:txBody>
          <a:bodyPr/>
          <a:lstStyle/>
          <a:p>
            <a:r>
              <a:rPr lang="en-US" dirty="0"/>
              <a:t>Formulation: Connectivity Constraint</a:t>
            </a:r>
          </a:p>
        </p:txBody>
      </p:sp>
      <p:sp>
        <p:nvSpPr>
          <p:cNvPr id="3" name="Slide Number Placeholder 2">
            <a:extLst>
              <a:ext uri="{FF2B5EF4-FFF2-40B4-BE49-F238E27FC236}">
                <a16:creationId xmlns:a16="http://schemas.microsoft.com/office/drawing/2014/main" id="{C79393F4-5B34-1E8E-2FF9-AA36FC1E3E53}"/>
              </a:ext>
            </a:extLst>
          </p:cNvPr>
          <p:cNvSpPr>
            <a:spLocks noGrp="1"/>
          </p:cNvSpPr>
          <p:nvPr>
            <p:ph type="sldNum" sz="quarter" idx="12"/>
          </p:nvPr>
        </p:nvSpPr>
        <p:spPr/>
        <p:txBody>
          <a:bodyPr/>
          <a:lstStyle/>
          <a:p>
            <a:fld id="{7CD4A8CD-EAB6-4D22-9220-AD4C2B609027}" type="slidenum">
              <a:rPr lang="en-US" smtClean="0"/>
              <a:t>18</a:t>
            </a:fld>
            <a:endParaRPr lang="en-US"/>
          </a:p>
        </p:txBody>
      </p:sp>
      <p:sp>
        <p:nvSpPr>
          <p:cNvPr id="4" name="TextBox 3">
            <a:extLst>
              <a:ext uri="{FF2B5EF4-FFF2-40B4-BE49-F238E27FC236}">
                <a16:creationId xmlns:a16="http://schemas.microsoft.com/office/drawing/2014/main" id="{EA9DDD14-53DA-693E-2B2E-0EDFA40F6449}"/>
              </a:ext>
            </a:extLst>
          </p:cNvPr>
          <p:cNvSpPr txBox="1"/>
          <p:nvPr/>
        </p:nvSpPr>
        <p:spPr>
          <a:xfrm>
            <a:off x="1077328" y="1774065"/>
            <a:ext cx="10276472" cy="830997"/>
          </a:xfrm>
          <a:prstGeom prst="rect">
            <a:avLst/>
          </a:prstGeom>
          <a:noFill/>
        </p:spPr>
        <p:txBody>
          <a:bodyPr wrap="square" rtlCol="0">
            <a:spAutoFit/>
          </a:bodyPr>
          <a:lstStyle/>
          <a:p>
            <a:pPr algn="just"/>
            <a:r>
              <a:rPr lang="en-US" sz="2400" dirty="0"/>
              <a:t>Given a graph G(V, E) with |V| = n, the graph G is connected if and only if the second eigenvalue of its Laplacian is strictly positive</a:t>
            </a:r>
          </a:p>
        </p:txBody>
      </p:sp>
      <p:pic>
        <p:nvPicPr>
          <p:cNvPr id="12" name="Picture 11">
            <a:extLst>
              <a:ext uri="{FF2B5EF4-FFF2-40B4-BE49-F238E27FC236}">
                <a16:creationId xmlns:a16="http://schemas.microsoft.com/office/drawing/2014/main" id="{12DE92F5-2FDA-FB02-044F-3A4636D5EE73}"/>
              </a:ext>
            </a:extLst>
          </p:cNvPr>
          <p:cNvPicPr>
            <a:picLocks noChangeAspect="1"/>
          </p:cNvPicPr>
          <p:nvPr/>
        </p:nvPicPr>
        <p:blipFill>
          <a:blip r:embed="rId3"/>
          <a:stretch>
            <a:fillRect/>
          </a:stretch>
        </p:blipFill>
        <p:spPr>
          <a:xfrm>
            <a:off x="2550688" y="1344703"/>
            <a:ext cx="7772400" cy="264968"/>
          </a:xfrm>
          <a:prstGeom prst="rect">
            <a:avLst/>
          </a:prstGeom>
        </p:spPr>
      </p:pic>
      <p:grpSp>
        <p:nvGrpSpPr>
          <p:cNvPr id="24" name="Group 23">
            <a:extLst>
              <a:ext uri="{FF2B5EF4-FFF2-40B4-BE49-F238E27FC236}">
                <a16:creationId xmlns:a16="http://schemas.microsoft.com/office/drawing/2014/main" id="{CDFABCEB-C2DF-C65E-E0D1-9F114B81C05F}"/>
              </a:ext>
            </a:extLst>
          </p:cNvPr>
          <p:cNvGrpSpPr/>
          <p:nvPr/>
        </p:nvGrpSpPr>
        <p:grpSpPr>
          <a:xfrm>
            <a:off x="757821" y="3437691"/>
            <a:ext cx="11013632" cy="892990"/>
            <a:chOff x="757821" y="2951544"/>
            <a:chExt cx="11013632" cy="892990"/>
          </a:xfrm>
        </p:grpSpPr>
        <p:grpSp>
          <p:nvGrpSpPr>
            <p:cNvPr id="22" name="Group 21">
              <a:extLst>
                <a:ext uri="{FF2B5EF4-FFF2-40B4-BE49-F238E27FC236}">
                  <a16:creationId xmlns:a16="http://schemas.microsoft.com/office/drawing/2014/main" id="{E3C3BF13-B929-C70B-E768-974AAA6A2DB4}"/>
                </a:ext>
              </a:extLst>
            </p:cNvPr>
            <p:cNvGrpSpPr/>
            <p:nvPr/>
          </p:nvGrpSpPr>
          <p:grpSpPr>
            <a:xfrm>
              <a:off x="757821" y="2951544"/>
              <a:ext cx="5334565" cy="892990"/>
              <a:chOff x="757821" y="2951544"/>
              <a:chExt cx="5334565" cy="892990"/>
            </a:xfrm>
          </p:grpSpPr>
          <p:sp>
            <p:nvSpPr>
              <p:cNvPr id="21" name="Rounded Rectangle 20">
                <a:extLst>
                  <a:ext uri="{FF2B5EF4-FFF2-40B4-BE49-F238E27FC236}">
                    <a16:creationId xmlns:a16="http://schemas.microsoft.com/office/drawing/2014/main" id="{BB0EECC4-E61E-4344-5819-09F3718F8D43}"/>
                  </a:ext>
                </a:extLst>
              </p:cNvPr>
              <p:cNvSpPr/>
              <p:nvPr/>
            </p:nvSpPr>
            <p:spPr>
              <a:xfrm>
                <a:off x="757821" y="2951544"/>
                <a:ext cx="5334565" cy="892990"/>
              </a:xfrm>
              <a:prstGeom prst="roundRect">
                <a:avLst/>
              </a:prstGeom>
              <a:solidFill>
                <a:schemeClr val="accent2">
                  <a:lumMod val="20000"/>
                  <a:lumOff val="80000"/>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7175C045-5D29-3948-37B0-07D88772B9B0}"/>
                  </a:ext>
                </a:extLst>
              </p:cNvPr>
              <p:cNvPicPr>
                <a:picLocks noChangeAspect="1"/>
              </p:cNvPicPr>
              <p:nvPr/>
            </p:nvPicPr>
            <p:blipFill>
              <a:blip r:embed="rId4"/>
              <a:stretch>
                <a:fillRect/>
              </a:stretch>
            </p:blipFill>
            <p:spPr>
              <a:xfrm>
                <a:off x="1077328" y="3034461"/>
                <a:ext cx="3263900" cy="774700"/>
              </a:xfrm>
              <a:prstGeom prst="rect">
                <a:avLst/>
              </a:prstGeom>
            </p:spPr>
          </p:pic>
          <p:pic>
            <p:nvPicPr>
              <p:cNvPr id="14" name="Picture 13">
                <a:extLst>
                  <a:ext uri="{FF2B5EF4-FFF2-40B4-BE49-F238E27FC236}">
                    <a16:creationId xmlns:a16="http://schemas.microsoft.com/office/drawing/2014/main" id="{8DDB4467-355A-BD8B-4EA1-8C533D2ECA75}"/>
                  </a:ext>
                </a:extLst>
              </p:cNvPr>
              <p:cNvPicPr>
                <a:picLocks noChangeAspect="1"/>
              </p:cNvPicPr>
              <p:nvPr/>
            </p:nvPicPr>
            <p:blipFill>
              <a:blip r:embed="rId5"/>
              <a:stretch>
                <a:fillRect/>
              </a:stretch>
            </p:blipFill>
            <p:spPr>
              <a:xfrm>
                <a:off x="4660735" y="3307511"/>
                <a:ext cx="1104900" cy="228600"/>
              </a:xfrm>
              <a:prstGeom prst="rect">
                <a:avLst/>
              </a:prstGeom>
            </p:spPr>
          </p:pic>
        </p:grpSp>
        <p:grpSp>
          <p:nvGrpSpPr>
            <p:cNvPr id="23" name="Group 22">
              <a:extLst>
                <a:ext uri="{FF2B5EF4-FFF2-40B4-BE49-F238E27FC236}">
                  <a16:creationId xmlns:a16="http://schemas.microsoft.com/office/drawing/2014/main" id="{EEC0F554-404D-3FA0-7F8C-4A3196951AAB}"/>
                </a:ext>
              </a:extLst>
            </p:cNvPr>
            <p:cNvGrpSpPr/>
            <p:nvPr/>
          </p:nvGrpSpPr>
          <p:grpSpPr>
            <a:xfrm>
              <a:off x="6436888" y="2951544"/>
              <a:ext cx="5334565" cy="892990"/>
              <a:chOff x="6436888" y="2951544"/>
              <a:chExt cx="5334565" cy="892990"/>
            </a:xfrm>
          </p:grpSpPr>
          <p:sp>
            <p:nvSpPr>
              <p:cNvPr id="20" name="Rounded Rectangle 19">
                <a:extLst>
                  <a:ext uri="{FF2B5EF4-FFF2-40B4-BE49-F238E27FC236}">
                    <a16:creationId xmlns:a16="http://schemas.microsoft.com/office/drawing/2014/main" id="{AB9B8B39-F2FB-5AE8-5846-1EEBBD75471F}"/>
                  </a:ext>
                </a:extLst>
              </p:cNvPr>
              <p:cNvSpPr/>
              <p:nvPr/>
            </p:nvSpPr>
            <p:spPr>
              <a:xfrm>
                <a:off x="6436888" y="2951544"/>
                <a:ext cx="5334565" cy="892990"/>
              </a:xfrm>
              <a:prstGeom prst="roundRect">
                <a:avLst/>
              </a:prstGeom>
              <a:solidFill>
                <a:schemeClr val="accent2">
                  <a:lumMod val="20000"/>
                  <a:lumOff val="80000"/>
                  <a:alpha val="5920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DBA41E3-7760-7FD4-97F2-A8CF928354FF}"/>
                  </a:ext>
                </a:extLst>
              </p:cNvPr>
              <p:cNvPicPr>
                <a:picLocks noChangeAspect="1"/>
              </p:cNvPicPr>
              <p:nvPr/>
            </p:nvPicPr>
            <p:blipFill>
              <a:blip r:embed="rId6"/>
              <a:stretch>
                <a:fillRect/>
              </a:stretch>
            </p:blipFill>
            <p:spPr>
              <a:xfrm>
                <a:off x="6634707" y="3013481"/>
                <a:ext cx="3530600" cy="774700"/>
              </a:xfrm>
              <a:prstGeom prst="rect">
                <a:avLst/>
              </a:prstGeom>
            </p:spPr>
          </p:pic>
          <p:pic>
            <p:nvPicPr>
              <p:cNvPr id="17" name="Picture 16">
                <a:extLst>
                  <a:ext uri="{FF2B5EF4-FFF2-40B4-BE49-F238E27FC236}">
                    <a16:creationId xmlns:a16="http://schemas.microsoft.com/office/drawing/2014/main" id="{2A6033CC-955B-6DAF-A691-29707DA39A68}"/>
                  </a:ext>
                </a:extLst>
              </p:cNvPr>
              <p:cNvPicPr>
                <a:picLocks noChangeAspect="1"/>
              </p:cNvPicPr>
              <p:nvPr/>
            </p:nvPicPr>
            <p:blipFill>
              <a:blip r:embed="rId7"/>
              <a:stretch>
                <a:fillRect/>
              </a:stretch>
            </p:blipFill>
            <p:spPr>
              <a:xfrm>
                <a:off x="10509809" y="3283739"/>
                <a:ext cx="1079500" cy="228600"/>
              </a:xfrm>
              <a:prstGeom prst="rect">
                <a:avLst/>
              </a:prstGeom>
            </p:spPr>
          </p:pic>
        </p:grpSp>
      </p:grpSp>
      <p:grpSp>
        <p:nvGrpSpPr>
          <p:cNvPr id="29" name="Group 28">
            <a:extLst>
              <a:ext uri="{FF2B5EF4-FFF2-40B4-BE49-F238E27FC236}">
                <a16:creationId xmlns:a16="http://schemas.microsoft.com/office/drawing/2014/main" id="{470FD565-7A86-D074-F8CD-2287C57C80C8}"/>
              </a:ext>
            </a:extLst>
          </p:cNvPr>
          <p:cNvGrpSpPr/>
          <p:nvPr/>
        </p:nvGrpSpPr>
        <p:grpSpPr>
          <a:xfrm>
            <a:off x="5324354" y="2736796"/>
            <a:ext cx="1755896" cy="466279"/>
            <a:chOff x="5324354" y="2516871"/>
            <a:chExt cx="1755896" cy="466279"/>
          </a:xfrm>
        </p:grpSpPr>
        <p:sp>
          <p:nvSpPr>
            <p:cNvPr id="25" name="Rounded Rectangle 24">
              <a:extLst>
                <a:ext uri="{FF2B5EF4-FFF2-40B4-BE49-F238E27FC236}">
                  <a16:creationId xmlns:a16="http://schemas.microsoft.com/office/drawing/2014/main" id="{010818FE-8491-7693-886F-5322DC208AF7}"/>
                </a:ext>
              </a:extLst>
            </p:cNvPr>
            <p:cNvSpPr/>
            <p:nvPr/>
          </p:nvSpPr>
          <p:spPr>
            <a:xfrm>
              <a:off x="5324354" y="2516871"/>
              <a:ext cx="1755896" cy="466279"/>
            </a:xfrm>
            <a:prstGeom prst="roundRect">
              <a:avLst/>
            </a:prstGeom>
            <a:solidFill>
              <a:schemeClr val="accent2">
                <a:lumMod val="20000"/>
                <a:lumOff val="80000"/>
                <a:alpha val="58705"/>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D6F70CA-A433-6F31-0545-B467C06BAE71}"/>
                </a:ext>
              </a:extLst>
            </p:cNvPr>
            <p:cNvPicPr>
              <a:picLocks noChangeAspect="1"/>
            </p:cNvPicPr>
            <p:nvPr/>
          </p:nvPicPr>
          <p:blipFill>
            <a:blip r:embed="rId8"/>
            <a:stretch>
              <a:fillRect/>
            </a:stretch>
          </p:blipFill>
          <p:spPr>
            <a:xfrm>
              <a:off x="5605964" y="2646393"/>
              <a:ext cx="1219200" cy="203200"/>
            </a:xfrm>
            <a:prstGeom prst="rect">
              <a:avLst/>
            </a:prstGeom>
          </p:spPr>
        </p:pic>
      </p:grpSp>
      <p:grpSp>
        <p:nvGrpSpPr>
          <p:cNvPr id="30" name="Group 29">
            <a:extLst>
              <a:ext uri="{FF2B5EF4-FFF2-40B4-BE49-F238E27FC236}">
                <a16:creationId xmlns:a16="http://schemas.microsoft.com/office/drawing/2014/main" id="{3DFE6537-CBE9-B165-7A9C-658E923E664B}"/>
              </a:ext>
            </a:extLst>
          </p:cNvPr>
          <p:cNvGrpSpPr/>
          <p:nvPr/>
        </p:nvGrpSpPr>
        <p:grpSpPr>
          <a:xfrm>
            <a:off x="3858788" y="4523364"/>
            <a:ext cx="4961602" cy="461665"/>
            <a:chOff x="3858788" y="4523364"/>
            <a:chExt cx="4961602" cy="461665"/>
          </a:xfrm>
        </p:grpSpPr>
        <p:pic>
          <p:nvPicPr>
            <p:cNvPr id="27" name="Picture 26">
              <a:extLst>
                <a:ext uri="{FF2B5EF4-FFF2-40B4-BE49-F238E27FC236}">
                  <a16:creationId xmlns:a16="http://schemas.microsoft.com/office/drawing/2014/main" id="{C4BAEF24-6208-132A-030D-B22936A6487A}"/>
                </a:ext>
              </a:extLst>
            </p:cNvPr>
            <p:cNvPicPr>
              <a:picLocks noChangeAspect="1"/>
            </p:cNvPicPr>
            <p:nvPr/>
          </p:nvPicPr>
          <p:blipFill>
            <a:blip r:embed="rId9"/>
            <a:stretch>
              <a:fillRect/>
            </a:stretch>
          </p:blipFill>
          <p:spPr>
            <a:xfrm>
              <a:off x="3858788" y="4622440"/>
              <a:ext cx="2578100" cy="279400"/>
            </a:xfrm>
            <a:prstGeom prst="rect">
              <a:avLst/>
            </a:prstGeom>
          </p:spPr>
        </p:pic>
        <p:sp>
          <p:nvSpPr>
            <p:cNvPr id="28" name="TextBox 27">
              <a:extLst>
                <a:ext uri="{FF2B5EF4-FFF2-40B4-BE49-F238E27FC236}">
                  <a16:creationId xmlns:a16="http://schemas.microsoft.com/office/drawing/2014/main" id="{0B59787B-0D19-1904-974C-624B5CFC6ED4}"/>
                </a:ext>
              </a:extLst>
            </p:cNvPr>
            <p:cNvSpPr txBox="1"/>
            <p:nvPr/>
          </p:nvSpPr>
          <p:spPr>
            <a:xfrm>
              <a:off x="6458073" y="4523364"/>
              <a:ext cx="2362317" cy="461665"/>
            </a:xfrm>
            <a:prstGeom prst="rect">
              <a:avLst/>
            </a:prstGeom>
            <a:noFill/>
          </p:spPr>
          <p:txBody>
            <a:bodyPr wrap="square" rtlCol="0">
              <a:spAutoFit/>
            </a:bodyPr>
            <a:lstStyle/>
            <a:p>
              <a:pPr algn="just"/>
              <a:r>
                <a:rPr lang="en-US" sz="2400" u="sng" dirty="0">
                  <a:solidFill>
                    <a:srgbClr val="00B050"/>
                  </a:solidFill>
                </a:rPr>
                <a:t>Connected Graph</a:t>
              </a:r>
            </a:p>
          </p:txBody>
        </p:sp>
      </p:grpSp>
      <p:grpSp>
        <p:nvGrpSpPr>
          <p:cNvPr id="34" name="Group 33">
            <a:extLst>
              <a:ext uri="{FF2B5EF4-FFF2-40B4-BE49-F238E27FC236}">
                <a16:creationId xmlns:a16="http://schemas.microsoft.com/office/drawing/2014/main" id="{41F83EEC-591E-F63E-5783-18B76C7151B1}"/>
              </a:ext>
            </a:extLst>
          </p:cNvPr>
          <p:cNvGrpSpPr/>
          <p:nvPr/>
        </p:nvGrpSpPr>
        <p:grpSpPr>
          <a:xfrm>
            <a:off x="2650962" y="5077419"/>
            <a:ext cx="7129203" cy="1056956"/>
            <a:chOff x="2650962" y="5077419"/>
            <a:chExt cx="7129203" cy="1056956"/>
          </a:xfrm>
        </p:grpSpPr>
        <p:sp>
          <p:nvSpPr>
            <p:cNvPr id="32" name="Rounded Rectangle 31">
              <a:extLst>
                <a:ext uri="{FF2B5EF4-FFF2-40B4-BE49-F238E27FC236}">
                  <a16:creationId xmlns:a16="http://schemas.microsoft.com/office/drawing/2014/main" id="{DEFB0B39-321B-DA1F-7714-15975D5BD06F}"/>
                </a:ext>
              </a:extLst>
            </p:cNvPr>
            <p:cNvSpPr/>
            <p:nvPr/>
          </p:nvSpPr>
          <p:spPr>
            <a:xfrm>
              <a:off x="2650962" y="5077419"/>
              <a:ext cx="7129203" cy="1056956"/>
            </a:xfrm>
            <a:prstGeom prst="roundRect">
              <a:avLst/>
            </a:prstGeom>
            <a:solidFill>
              <a:schemeClr val="accent5">
                <a:lumMod val="40000"/>
                <a:lumOff val="60000"/>
              </a:schemeClr>
            </a:solidFill>
            <a:ln w="3175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120A7B47-A50B-2A22-D6AC-C8B082BB92BA}"/>
                </a:ext>
              </a:extLst>
            </p:cNvPr>
            <p:cNvPicPr>
              <a:picLocks noChangeAspect="1"/>
            </p:cNvPicPr>
            <p:nvPr/>
          </p:nvPicPr>
          <p:blipFill>
            <a:blip r:embed="rId10"/>
            <a:stretch>
              <a:fillRect/>
            </a:stretch>
          </p:blipFill>
          <p:spPr>
            <a:xfrm>
              <a:off x="3866063" y="5453497"/>
              <a:ext cx="4699000" cy="304800"/>
            </a:xfrm>
            <a:prstGeom prst="rect">
              <a:avLst/>
            </a:prstGeom>
          </p:spPr>
        </p:pic>
      </p:grpSp>
    </p:spTree>
    <p:extLst>
      <p:ext uri="{BB962C8B-B14F-4D97-AF65-F5344CB8AC3E}">
        <p14:creationId xmlns:p14="http://schemas.microsoft.com/office/powerpoint/2010/main" val="1355557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0F7A8F8-5FC8-2672-90BD-414655393784}"/>
              </a:ext>
            </a:extLst>
          </p:cNvPr>
          <p:cNvSpPr/>
          <p:nvPr/>
        </p:nvSpPr>
        <p:spPr>
          <a:xfrm>
            <a:off x="1162756" y="1140178"/>
            <a:ext cx="10191044" cy="4944533"/>
          </a:xfrm>
          <a:prstGeom prst="roundRect">
            <a:avLst>
              <a:gd name="adj" fmla="val 5033"/>
            </a:avLst>
          </a:prstGeom>
          <a:solidFill>
            <a:schemeClr val="accent5">
              <a:lumMod val="40000"/>
              <a:lumOff val="60000"/>
              <a:alpha val="2234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C9F904-8D19-430B-07E4-FB1BD30C9C97}"/>
              </a:ext>
            </a:extLst>
          </p:cNvPr>
          <p:cNvSpPr>
            <a:spLocks noGrp="1"/>
          </p:cNvSpPr>
          <p:nvPr>
            <p:ph type="title"/>
          </p:nvPr>
        </p:nvSpPr>
        <p:spPr/>
        <p:txBody>
          <a:bodyPr/>
          <a:lstStyle/>
          <a:p>
            <a:r>
              <a:rPr lang="en-US" dirty="0"/>
              <a:t>Future Work</a:t>
            </a:r>
          </a:p>
        </p:txBody>
      </p:sp>
      <p:sp>
        <p:nvSpPr>
          <p:cNvPr id="3" name="Slide Number Placeholder 2">
            <a:extLst>
              <a:ext uri="{FF2B5EF4-FFF2-40B4-BE49-F238E27FC236}">
                <a16:creationId xmlns:a16="http://schemas.microsoft.com/office/drawing/2014/main" id="{D365930D-208C-7C66-7800-36BF83F000D8}"/>
              </a:ext>
            </a:extLst>
          </p:cNvPr>
          <p:cNvSpPr>
            <a:spLocks noGrp="1"/>
          </p:cNvSpPr>
          <p:nvPr>
            <p:ph type="sldNum" sz="quarter" idx="12"/>
          </p:nvPr>
        </p:nvSpPr>
        <p:spPr/>
        <p:txBody>
          <a:bodyPr/>
          <a:lstStyle/>
          <a:p>
            <a:fld id="{7CD4A8CD-EAB6-4D22-9220-AD4C2B609027}" type="slidenum">
              <a:rPr lang="en-US" smtClean="0"/>
              <a:t>19</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2F0E354-545A-4A0D-F38A-7CC3F282B5A9}"/>
                  </a:ext>
                </a:extLst>
              </p:cNvPr>
              <p:cNvSpPr txBox="1"/>
              <p:nvPr/>
            </p:nvSpPr>
            <p:spPr>
              <a:xfrm>
                <a:off x="1524000" y="1604971"/>
                <a:ext cx="9144000" cy="4014945"/>
              </a:xfrm>
              <a:prstGeom prst="rect">
                <a:avLst/>
              </a:prstGeom>
              <a:noFill/>
            </p:spPr>
            <p:txBody>
              <a:bodyPr wrap="square" rtlCol="0" anchor="ctr">
                <a:spAutoFit/>
              </a:bodyPr>
              <a:lstStyle/>
              <a:p>
                <a:r>
                  <a:rPr lang="en-US" b="1" dirty="0"/>
                  <a:t>1. Connectivity Under Stochastic Dynamics</a:t>
                </a:r>
              </a:p>
              <a:p>
                <a:pPr marL="285750" indent="-285750">
                  <a:buFont typeface="Arial" panose="020B0604020202020204" pitchFamily="34" charset="0"/>
                  <a:buChar char="•"/>
                </a:pPr>
                <a:r>
                  <a:rPr lang="en-US" dirty="0"/>
                  <a:t>Connectivity is proximity-based → becomes a </a:t>
                </a:r>
                <a:r>
                  <a:rPr lang="en-US" b="1" dirty="0"/>
                  <a:t>random variable</a:t>
                </a:r>
                <a:r>
                  <a:rPr lang="en-US" dirty="0"/>
                  <a:t> under stochastic motion</a:t>
                </a:r>
              </a:p>
              <a:p>
                <a:pPr marL="285750" indent="-285750">
                  <a:buFont typeface="Arial" panose="020B0604020202020204" pitchFamily="34" charset="0"/>
                  <a:buChar char="•"/>
                </a:pPr>
                <a:r>
                  <a:rPr lang="en-US" dirty="0"/>
                  <a:t>Characterize the </a:t>
                </a:r>
                <a:r>
                  <a:rPr lang="en-US" b="1" dirty="0"/>
                  <a:t>distribution</a:t>
                </a:r>
                <a:r>
                  <a:rPr lang="en-US" dirty="0"/>
                  <a:t> of the connectivity variable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𝑎</m:t>
                        </m:r>
                      </m:e>
                      <m:sub>
                        <m:r>
                          <a:rPr lang="ar-AE" i="1">
                            <a:latin typeface="Cambria Math" panose="02040503050406030204" pitchFamily="18" charset="0"/>
                          </a:rPr>
                          <m:t>𝑖𝑗</m:t>
                        </m:r>
                      </m:sub>
                    </m:sSub>
                  </m:oMath>
                </a14:m>
                <a:endParaRPr lang="ar-AE" dirty="0"/>
              </a:p>
              <a:p>
                <a:pPr marL="285750" indent="-285750">
                  <a:buFont typeface="Arial" panose="020B0604020202020204" pitchFamily="34" charset="0"/>
                  <a:buChar char="•"/>
                </a:pPr>
                <a:r>
                  <a:rPr lang="en-US" dirty="0"/>
                  <a:t>Understand the </a:t>
                </a:r>
                <a:r>
                  <a:rPr lang="en-US" b="1" dirty="0"/>
                  <a:t>level sets</a:t>
                </a:r>
                <a:r>
                  <a:rPr lang="en-US" dirty="0"/>
                  <a:t> of chance-constrained connectivity conditions</a:t>
                </a:r>
                <a:br>
                  <a:rPr lang="en-US" dirty="0"/>
                </a:br>
                <a:r>
                  <a:rPr lang="en-US" dirty="0"/>
                  <a:t>– Can they be convexified or approximated?</a:t>
                </a:r>
              </a:p>
              <a:p>
                <a:r>
                  <a:rPr lang="en-US" b="1" dirty="0"/>
                  <a:t>2. Probabilistic Graph Connectivity</a:t>
                </a:r>
              </a:p>
              <a:p>
                <a:r>
                  <a:rPr lang="en-US" dirty="0"/>
                  <a:t>Treat connectivity as a </a:t>
                </a:r>
                <a:r>
                  <a:rPr lang="en-US" b="1" dirty="0"/>
                  <a:t>deterministic variable with probabilistic edges</a:t>
                </a:r>
              </a:p>
              <a:p>
                <a:pPr marL="285750" indent="-285750">
                  <a:buFont typeface="Arial" panose="020B0604020202020204" pitchFamily="34" charset="0"/>
                  <a:buChar char="•"/>
                </a:pPr>
                <a:r>
                  <a:rPr lang="en-US" dirty="0"/>
                  <a:t>e.g., edge </a:t>
                </a:r>
                <a14:m>
                  <m:oMath xmlns:m="http://schemas.openxmlformats.org/officeDocument/2006/math">
                    <m:d>
                      <m:dPr>
                        <m:sepChr m:val=","/>
                        <m:ctrlPr>
                          <a:rPr lang="ar-AE" i="1">
                            <a:latin typeface="Cambria Math" panose="02040503050406030204" pitchFamily="18" charset="0"/>
                          </a:rPr>
                        </m:ctrlPr>
                      </m:dPr>
                      <m:e>
                        <m:r>
                          <a:rPr lang="ar-AE" i="1">
                            <a:latin typeface="Cambria Math" panose="02040503050406030204" pitchFamily="18" charset="0"/>
                          </a:rPr>
                          <m:t>𝑖</m:t>
                        </m:r>
                      </m:e>
                      <m:e>
                        <m:r>
                          <a:rPr lang="ar-AE" i="1">
                            <a:latin typeface="Cambria Math" panose="02040503050406030204" pitchFamily="18" charset="0"/>
                          </a:rPr>
                          <m:t>𝑗</m:t>
                        </m:r>
                      </m:e>
                    </m:d>
                  </m:oMath>
                </a14:m>
                <a:r>
                  <a:rPr lang="en-US" dirty="0"/>
                  <a:t>exists with probability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𝑝</m:t>
                        </m:r>
                      </m:e>
                      <m:sub>
                        <m:r>
                          <a:rPr lang="ar-AE" i="1">
                            <a:latin typeface="Cambria Math" panose="02040503050406030204" pitchFamily="18" charset="0"/>
                          </a:rPr>
                          <m:t>𝑖𝑗</m:t>
                        </m:r>
                      </m:sub>
                    </m:sSub>
                    <m:r>
                      <a:rPr lang="ar-AE">
                        <a:latin typeface="Cambria Math" panose="02040503050406030204" pitchFamily="18" charset="0"/>
                      </a:rPr>
                      <m:t>≈0.95</m:t>
                    </m:r>
                  </m:oMath>
                </a14:m>
                <a:endParaRPr lang="ar-AE" dirty="0"/>
              </a:p>
              <a:p>
                <a:pPr marL="285750" indent="-285750">
                  <a:buFont typeface="Arial" panose="020B0604020202020204" pitchFamily="34" charset="0"/>
                  <a:buChar char="•"/>
                </a:pPr>
                <a:r>
                  <a:rPr lang="en-US" dirty="0"/>
                  <a:t>Use </a:t>
                </a:r>
                <a:r>
                  <a:rPr lang="en-US" b="1" dirty="0"/>
                  <a:t>random graph theory</a:t>
                </a:r>
                <a:r>
                  <a:rPr lang="en-US" dirty="0"/>
                  <a:t> to derive bounds on:</a:t>
                </a:r>
                <a:br>
                  <a:rPr lang="en-US" dirty="0"/>
                </a:br>
                <a:r>
                  <a:rPr lang="en-US" dirty="0"/>
                  <a:t>– Probability of global connectivity</a:t>
                </a:r>
                <a:br>
                  <a:rPr lang="en-US" dirty="0"/>
                </a:br>
                <a:r>
                  <a:rPr lang="en-US" dirty="0"/>
                  <a:t>– Conditions for maintaining a connected graph with high probability</a:t>
                </a:r>
              </a:p>
              <a:p>
                <a:r>
                  <a:rPr lang="en-US" b="1" dirty="0"/>
                  <a:t>3. Toward a Full Stochastic MAS Solver</a:t>
                </a:r>
              </a:p>
              <a:p>
                <a:pPr marL="285750" indent="-285750">
                  <a:buFont typeface="Arial" panose="020B0604020202020204" pitchFamily="34" charset="0"/>
                  <a:buChar char="•"/>
                </a:pPr>
                <a:r>
                  <a:rPr lang="en-US" dirty="0"/>
                  <a:t>Combine scenario-based uncertainty treatment with connectivity reformulation</a:t>
                </a:r>
              </a:p>
              <a:p>
                <a:pPr marL="285750" indent="-285750">
                  <a:buFont typeface="Arial" panose="020B0604020202020204" pitchFamily="34" charset="0"/>
                  <a:buChar char="•"/>
                </a:pPr>
                <a:r>
                  <a:rPr lang="en-US" dirty="0"/>
                  <a:t>Develop scalable algorithms for the stochastic multi-agent connectivity problem</a:t>
                </a:r>
              </a:p>
            </p:txBody>
          </p:sp>
        </mc:Choice>
        <mc:Fallback xmlns="">
          <p:sp>
            <p:nvSpPr>
              <p:cNvPr id="7" name="TextBox 6">
                <a:extLst>
                  <a:ext uri="{FF2B5EF4-FFF2-40B4-BE49-F238E27FC236}">
                    <a16:creationId xmlns:a16="http://schemas.microsoft.com/office/drawing/2014/main" id="{02F0E354-545A-4A0D-F38A-7CC3F282B5A9}"/>
                  </a:ext>
                </a:extLst>
              </p:cNvPr>
              <p:cNvSpPr txBox="1">
                <a:spLocks noRot="1" noChangeAspect="1" noMove="1" noResize="1" noEditPoints="1" noAdjustHandles="1" noChangeArrowheads="1" noChangeShapeType="1" noTextEdit="1"/>
              </p:cNvSpPr>
              <p:nvPr/>
            </p:nvSpPr>
            <p:spPr>
              <a:xfrm>
                <a:off x="1524000" y="1604971"/>
                <a:ext cx="9144000" cy="4014945"/>
              </a:xfrm>
              <a:prstGeom prst="rect">
                <a:avLst/>
              </a:prstGeom>
              <a:blipFill>
                <a:blip r:embed="rId3"/>
                <a:stretch>
                  <a:fillRect l="-555" t="-315" b="-1893"/>
                </a:stretch>
              </a:blipFill>
            </p:spPr>
            <p:txBody>
              <a:bodyPr/>
              <a:lstStyle/>
              <a:p>
                <a:r>
                  <a:rPr lang="en-US">
                    <a:noFill/>
                  </a:rPr>
                  <a:t> </a:t>
                </a:r>
              </a:p>
            </p:txBody>
          </p:sp>
        </mc:Fallback>
      </mc:AlternateContent>
    </p:spTree>
    <p:extLst>
      <p:ext uri="{BB962C8B-B14F-4D97-AF65-F5344CB8AC3E}">
        <p14:creationId xmlns:p14="http://schemas.microsoft.com/office/powerpoint/2010/main" val="1415230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C3CD-F78E-D4A5-662A-305BF866A12B}"/>
              </a:ext>
            </a:extLst>
          </p:cNvPr>
          <p:cNvSpPr>
            <a:spLocks noGrp="1"/>
          </p:cNvSpPr>
          <p:nvPr>
            <p:ph type="title"/>
          </p:nvPr>
        </p:nvSpPr>
        <p:spPr/>
        <p:txBody>
          <a:bodyPr/>
          <a:lstStyle/>
          <a:p>
            <a:r>
              <a:rPr lang="en-US" dirty="0"/>
              <a:t>Motivation</a:t>
            </a:r>
          </a:p>
        </p:txBody>
      </p:sp>
      <p:sp>
        <p:nvSpPr>
          <p:cNvPr id="4" name="Slide Number Placeholder 3">
            <a:extLst>
              <a:ext uri="{FF2B5EF4-FFF2-40B4-BE49-F238E27FC236}">
                <a16:creationId xmlns:a16="http://schemas.microsoft.com/office/drawing/2014/main" id="{068002DF-E3C9-BF42-186F-5D89A4F09CFB}"/>
              </a:ext>
            </a:extLst>
          </p:cNvPr>
          <p:cNvSpPr>
            <a:spLocks noGrp="1"/>
          </p:cNvSpPr>
          <p:nvPr>
            <p:ph type="sldNum" sz="quarter" idx="12"/>
          </p:nvPr>
        </p:nvSpPr>
        <p:spPr/>
        <p:txBody>
          <a:bodyPr/>
          <a:lstStyle/>
          <a:p>
            <a:fld id="{7CD4A8CD-EAB6-4D22-9220-AD4C2B609027}" type="slidenum">
              <a:rPr lang="en-US" smtClean="0"/>
              <a:t>2</a:t>
            </a:fld>
            <a:endParaRPr lang="en-US"/>
          </a:p>
        </p:txBody>
      </p:sp>
      <p:pic>
        <p:nvPicPr>
          <p:cNvPr id="4098" name="Picture 2">
            <a:extLst>
              <a:ext uri="{FF2B5EF4-FFF2-40B4-BE49-F238E27FC236}">
                <a16:creationId xmlns:a16="http://schemas.microsoft.com/office/drawing/2014/main" id="{388E1580-B46F-6B28-6000-0C3CA4DB1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896" y="3886948"/>
            <a:ext cx="3569861" cy="22906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14B6A4E-FB6F-5C18-7CE5-8E38CF501E6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318423" y="3882996"/>
            <a:ext cx="3677264" cy="2294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8C38C7-5079-5EEC-F447-2F422B8C527D}"/>
              </a:ext>
            </a:extLst>
          </p:cNvPr>
          <p:cNvSpPr txBox="1"/>
          <p:nvPr/>
        </p:nvSpPr>
        <p:spPr>
          <a:xfrm>
            <a:off x="1215813" y="4483551"/>
            <a:ext cx="1102610" cy="1015663"/>
          </a:xfrm>
          <a:prstGeom prst="rect">
            <a:avLst/>
          </a:prstGeom>
          <a:noFill/>
        </p:spPr>
        <p:txBody>
          <a:bodyPr wrap="none" rtlCol="0">
            <a:spAutoFit/>
          </a:bodyPr>
          <a:lstStyle/>
          <a:p>
            <a:pPr algn="r"/>
            <a:r>
              <a:rPr lang="en-US" sz="2000" b="1" dirty="0"/>
              <a:t>Search</a:t>
            </a:r>
          </a:p>
          <a:p>
            <a:pPr algn="r"/>
            <a:r>
              <a:rPr lang="en-US" sz="2000" b="1" dirty="0"/>
              <a:t>And</a:t>
            </a:r>
          </a:p>
          <a:p>
            <a:pPr algn="r"/>
            <a:r>
              <a:rPr lang="en-US" sz="2000" b="1" dirty="0"/>
              <a:t>Rescue</a:t>
            </a:r>
            <a:r>
              <a:rPr lang="en-US" sz="2000" b="1" baseline="30000" dirty="0"/>
              <a:t>**</a:t>
            </a:r>
          </a:p>
        </p:txBody>
      </p:sp>
      <p:grpSp>
        <p:nvGrpSpPr>
          <p:cNvPr id="10" name="Group 9">
            <a:extLst>
              <a:ext uri="{FF2B5EF4-FFF2-40B4-BE49-F238E27FC236}">
                <a16:creationId xmlns:a16="http://schemas.microsoft.com/office/drawing/2014/main" id="{C2AE882D-F43C-2B8A-DA6B-8387D27BC678}"/>
              </a:ext>
            </a:extLst>
          </p:cNvPr>
          <p:cNvGrpSpPr/>
          <p:nvPr/>
        </p:nvGrpSpPr>
        <p:grpSpPr>
          <a:xfrm>
            <a:off x="1611616" y="1138115"/>
            <a:ext cx="3788506" cy="2568258"/>
            <a:chOff x="1130735" y="1553969"/>
            <a:chExt cx="3788506" cy="2568258"/>
          </a:xfrm>
        </p:grpSpPr>
        <p:pic>
          <p:nvPicPr>
            <p:cNvPr id="4102" name="Picture 6" descr="Smart, Survivable Drone Fleets: The Time is Now | Skydio">
              <a:extLst>
                <a:ext uri="{FF2B5EF4-FFF2-40B4-BE49-F238E27FC236}">
                  <a16:creationId xmlns:a16="http://schemas.microsoft.com/office/drawing/2014/main" id="{0A75F6F8-2CF8-5AF6-A064-EA301B485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735" y="1991192"/>
              <a:ext cx="3788506" cy="21310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3F2081-A0B8-115C-11AF-C51C3F169149}"/>
                </a:ext>
              </a:extLst>
            </p:cNvPr>
            <p:cNvSpPr txBox="1"/>
            <p:nvPr/>
          </p:nvSpPr>
          <p:spPr>
            <a:xfrm>
              <a:off x="1130735" y="1553969"/>
              <a:ext cx="1604798" cy="400110"/>
            </a:xfrm>
            <a:prstGeom prst="rect">
              <a:avLst/>
            </a:prstGeom>
            <a:noFill/>
          </p:spPr>
          <p:txBody>
            <a:bodyPr wrap="none" rtlCol="0">
              <a:spAutoFit/>
            </a:bodyPr>
            <a:lstStyle/>
            <a:p>
              <a:r>
                <a:rPr lang="en-US" sz="2000" b="1" dirty="0"/>
                <a:t>Surveillance</a:t>
              </a:r>
              <a:r>
                <a:rPr lang="en-US" sz="2000" b="1" baseline="30000" dirty="0"/>
                <a:t>*</a:t>
              </a:r>
            </a:p>
          </p:txBody>
        </p:sp>
      </p:grpSp>
      <p:sp>
        <p:nvSpPr>
          <p:cNvPr id="15" name="TextBox 14">
            <a:extLst>
              <a:ext uri="{FF2B5EF4-FFF2-40B4-BE49-F238E27FC236}">
                <a16:creationId xmlns:a16="http://schemas.microsoft.com/office/drawing/2014/main" id="{2DC9B82B-2BEA-CD64-4613-41942AA0F85D}"/>
              </a:ext>
            </a:extLst>
          </p:cNvPr>
          <p:cNvSpPr txBox="1"/>
          <p:nvPr/>
        </p:nvSpPr>
        <p:spPr>
          <a:xfrm>
            <a:off x="189486" y="6308999"/>
            <a:ext cx="11049000" cy="461665"/>
          </a:xfrm>
          <a:prstGeom prst="rect">
            <a:avLst/>
          </a:prstGeom>
          <a:noFill/>
        </p:spPr>
        <p:txBody>
          <a:bodyPr wrap="square" rtlCol="0">
            <a:spAutoFit/>
          </a:bodyPr>
          <a:lstStyle/>
          <a:p>
            <a:pPr algn="just"/>
            <a:r>
              <a:rPr lang="en-US" sz="1200" dirty="0">
                <a:latin typeface="LM Roman 9" panose="00000500000000000000" pitchFamily="50" charset="0"/>
              </a:rPr>
              <a:t>*</a:t>
            </a:r>
            <a:r>
              <a:rPr lang="en-US" sz="1200" dirty="0" err="1">
                <a:latin typeface="LM Roman 9" panose="00000500000000000000" pitchFamily="50" charset="0"/>
              </a:rPr>
              <a:t>Skydio</a:t>
            </a:r>
            <a:r>
              <a:rPr lang="en-US" sz="1200" dirty="0">
                <a:latin typeface="LM Roman 9" panose="00000500000000000000" pitchFamily="50" charset="0"/>
              </a:rPr>
              <a:t> - https://</a:t>
            </a:r>
            <a:r>
              <a:rPr lang="en-US" sz="1200" dirty="0" err="1">
                <a:latin typeface="LM Roman 9" panose="00000500000000000000" pitchFamily="50" charset="0"/>
              </a:rPr>
              <a:t>www.skydio.com</a:t>
            </a:r>
            <a:r>
              <a:rPr lang="en-US" sz="1200" dirty="0">
                <a:latin typeface="LM Roman 9" panose="00000500000000000000" pitchFamily="50" charset="0"/>
              </a:rPr>
              <a:t>/blog</a:t>
            </a:r>
          </a:p>
          <a:p>
            <a:pPr algn="just"/>
            <a:r>
              <a:rPr lang="en-US" sz="1200" dirty="0">
                <a:latin typeface="LM Roman 9" panose="00000500000000000000" pitchFamily="50" charset="0"/>
              </a:rPr>
              <a:t>** Sky-Drones - https://sky-</a:t>
            </a:r>
            <a:r>
              <a:rPr lang="en-US" sz="1200" dirty="0" err="1">
                <a:latin typeface="LM Roman 9" panose="00000500000000000000" pitchFamily="50" charset="0"/>
              </a:rPr>
              <a:t>drones.com</a:t>
            </a:r>
            <a:r>
              <a:rPr lang="en-US" sz="1200" dirty="0">
                <a:latin typeface="LM Roman 9" panose="00000500000000000000" pitchFamily="50" charset="0"/>
              </a:rPr>
              <a:t>/swarm</a:t>
            </a:r>
          </a:p>
        </p:txBody>
      </p:sp>
      <p:grpSp>
        <p:nvGrpSpPr>
          <p:cNvPr id="9" name="Group 8">
            <a:extLst>
              <a:ext uri="{FF2B5EF4-FFF2-40B4-BE49-F238E27FC236}">
                <a16:creationId xmlns:a16="http://schemas.microsoft.com/office/drawing/2014/main" id="{89E4127E-A5DA-BB51-213C-A01D0CC2C7DE}"/>
              </a:ext>
            </a:extLst>
          </p:cNvPr>
          <p:cNvGrpSpPr/>
          <p:nvPr/>
        </p:nvGrpSpPr>
        <p:grpSpPr>
          <a:xfrm>
            <a:off x="6807982" y="1105508"/>
            <a:ext cx="3788506" cy="2568258"/>
            <a:chOff x="5159124" y="1553969"/>
            <a:chExt cx="3788506" cy="2568258"/>
          </a:xfrm>
        </p:grpSpPr>
        <p:pic>
          <p:nvPicPr>
            <p:cNvPr id="4106" name="Picture 10">
              <a:extLst>
                <a:ext uri="{FF2B5EF4-FFF2-40B4-BE49-F238E27FC236}">
                  <a16:creationId xmlns:a16="http://schemas.microsoft.com/office/drawing/2014/main" id="{2B736626-A95F-EEC0-C0A3-5A807DC08F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124" y="1991192"/>
              <a:ext cx="3788506" cy="21310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8FFFA3-24C1-6E0F-A67F-80EA984367FA}"/>
                </a:ext>
              </a:extLst>
            </p:cNvPr>
            <p:cNvSpPr txBox="1"/>
            <p:nvPr/>
          </p:nvSpPr>
          <p:spPr>
            <a:xfrm>
              <a:off x="5159124" y="1553969"/>
              <a:ext cx="1423788" cy="400110"/>
            </a:xfrm>
            <a:prstGeom prst="rect">
              <a:avLst/>
            </a:prstGeom>
            <a:noFill/>
          </p:spPr>
          <p:txBody>
            <a:bodyPr wrap="none" rtlCol="0">
              <a:spAutoFit/>
            </a:bodyPr>
            <a:lstStyle/>
            <a:p>
              <a:r>
                <a:rPr lang="en-US" sz="2000" b="1" dirty="0"/>
                <a:t>Inspection</a:t>
              </a:r>
              <a:r>
                <a:rPr lang="en-US" sz="2000" b="1" baseline="30000" dirty="0"/>
                <a:t>*</a:t>
              </a:r>
            </a:p>
          </p:txBody>
        </p:sp>
      </p:grpSp>
    </p:spTree>
    <p:extLst>
      <p:ext uri="{BB962C8B-B14F-4D97-AF65-F5344CB8AC3E}">
        <p14:creationId xmlns:p14="http://schemas.microsoft.com/office/powerpoint/2010/main" val="3580233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1B56897-6593-67EF-50CA-E287E5C10848}"/>
              </a:ext>
            </a:extLst>
          </p:cNvPr>
          <p:cNvSpPr/>
          <p:nvPr/>
        </p:nvSpPr>
        <p:spPr>
          <a:xfrm>
            <a:off x="1095022" y="3248376"/>
            <a:ext cx="10258778" cy="668867"/>
          </a:xfrm>
          <a:prstGeom prst="roundRect">
            <a:avLst/>
          </a:prstGeom>
          <a:solidFill>
            <a:schemeClr val="accent5">
              <a:lumMod val="60000"/>
              <a:lumOff val="40000"/>
              <a:alpha val="70871"/>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10FF1437-588A-A317-A4BF-056492A4E68A}"/>
              </a:ext>
            </a:extLst>
          </p:cNvPr>
          <p:cNvSpPr/>
          <p:nvPr/>
        </p:nvSpPr>
        <p:spPr>
          <a:xfrm>
            <a:off x="1095022" y="1704622"/>
            <a:ext cx="10258778" cy="1286934"/>
          </a:xfrm>
          <a:prstGeom prst="roundRect">
            <a:avLst/>
          </a:prstGeom>
          <a:solidFill>
            <a:srgbClr val="FFC000">
              <a:alpha val="1395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FFB6D-BCD7-CD36-8E88-1887E3A3A2A9}"/>
              </a:ext>
            </a:extLst>
          </p:cNvPr>
          <p:cNvSpPr>
            <a:spLocks noGrp="1"/>
          </p:cNvSpPr>
          <p:nvPr>
            <p:ph type="title"/>
          </p:nvPr>
        </p:nvSpPr>
        <p:spPr/>
        <p:txBody>
          <a:bodyPr/>
          <a:lstStyle/>
          <a:p>
            <a:r>
              <a:rPr lang="en-US" dirty="0"/>
              <a:t>Acknowledgements</a:t>
            </a:r>
          </a:p>
        </p:txBody>
      </p:sp>
      <p:sp>
        <p:nvSpPr>
          <p:cNvPr id="3" name="Slide Number Placeholder 2">
            <a:extLst>
              <a:ext uri="{FF2B5EF4-FFF2-40B4-BE49-F238E27FC236}">
                <a16:creationId xmlns:a16="http://schemas.microsoft.com/office/drawing/2014/main" id="{227C1836-28C7-7F56-F8F1-64966956D55B}"/>
              </a:ext>
            </a:extLst>
          </p:cNvPr>
          <p:cNvSpPr>
            <a:spLocks noGrp="1"/>
          </p:cNvSpPr>
          <p:nvPr>
            <p:ph type="sldNum" sz="quarter" idx="12"/>
          </p:nvPr>
        </p:nvSpPr>
        <p:spPr/>
        <p:txBody>
          <a:bodyPr/>
          <a:lstStyle/>
          <a:p>
            <a:fld id="{7CD4A8CD-EAB6-4D22-9220-AD4C2B609027}" type="slidenum">
              <a:rPr lang="en-US" smtClean="0"/>
              <a:t>20</a:t>
            </a:fld>
            <a:endParaRPr lang="en-US"/>
          </a:p>
        </p:txBody>
      </p:sp>
      <p:sp>
        <p:nvSpPr>
          <p:cNvPr id="4" name="TextBox 3">
            <a:extLst>
              <a:ext uri="{FF2B5EF4-FFF2-40B4-BE49-F238E27FC236}">
                <a16:creationId xmlns:a16="http://schemas.microsoft.com/office/drawing/2014/main" id="{C792B7F5-7C1B-8656-AA9B-6C052569461A}"/>
              </a:ext>
            </a:extLst>
          </p:cNvPr>
          <p:cNvSpPr txBox="1"/>
          <p:nvPr/>
        </p:nvSpPr>
        <p:spPr>
          <a:xfrm>
            <a:off x="1286933" y="1905918"/>
            <a:ext cx="9697156" cy="923330"/>
          </a:xfrm>
          <a:prstGeom prst="rect">
            <a:avLst/>
          </a:prstGeom>
          <a:noFill/>
        </p:spPr>
        <p:txBody>
          <a:bodyPr wrap="square" rtlCol="0">
            <a:spAutoFit/>
          </a:bodyPr>
          <a:lstStyle/>
          <a:p>
            <a:r>
              <a:rPr lang="en-US" b="1" dirty="0"/>
              <a:t>Collaborators</a:t>
            </a:r>
          </a:p>
          <a:p>
            <a:pPr marL="285750" indent="-285750">
              <a:buFont typeface="Arial" panose="020B0604020202020204" pitchFamily="34" charset="0"/>
              <a:buChar char="•"/>
            </a:pPr>
            <a:r>
              <a:rPr lang="en-US" i="1" dirty="0"/>
              <a:t>Dr. Dan Calderone and Dr. Rosalyn Devonport, University of New Mexico</a:t>
            </a:r>
          </a:p>
          <a:p>
            <a:pPr marL="285750" indent="-285750">
              <a:buFont typeface="Arial" panose="020B0604020202020204" pitchFamily="34" charset="0"/>
              <a:buChar char="•"/>
            </a:pPr>
            <a:r>
              <a:rPr lang="en-US" i="1" dirty="0"/>
              <a:t>Samet Uzun and Dr. Behçet </a:t>
            </a:r>
            <a:r>
              <a:rPr lang="en-US" i="1" dirty="0" err="1"/>
              <a:t>Açıkmeşe</a:t>
            </a:r>
            <a:r>
              <a:rPr lang="en-US" i="1" dirty="0"/>
              <a:t>, University of Washington</a:t>
            </a:r>
          </a:p>
        </p:txBody>
      </p:sp>
      <p:sp>
        <p:nvSpPr>
          <p:cNvPr id="5" name="TextBox 4">
            <a:extLst>
              <a:ext uri="{FF2B5EF4-FFF2-40B4-BE49-F238E27FC236}">
                <a16:creationId xmlns:a16="http://schemas.microsoft.com/office/drawing/2014/main" id="{694169AA-A0A7-CB1B-3AE9-BFD8B63DA01B}"/>
              </a:ext>
            </a:extLst>
          </p:cNvPr>
          <p:cNvSpPr txBox="1"/>
          <p:nvPr/>
        </p:nvSpPr>
        <p:spPr>
          <a:xfrm>
            <a:off x="1286933" y="3396014"/>
            <a:ext cx="9697156" cy="369332"/>
          </a:xfrm>
          <a:prstGeom prst="rect">
            <a:avLst/>
          </a:prstGeom>
          <a:noFill/>
        </p:spPr>
        <p:txBody>
          <a:bodyPr wrap="square" rtlCol="0">
            <a:spAutoFit/>
          </a:bodyPr>
          <a:lstStyle/>
          <a:p>
            <a:pPr algn="ctr"/>
            <a:r>
              <a:rPr lang="en-US" dirty="0"/>
              <a:t>This work is supported by AFOSR under grant FA9550-23-1-0646.</a:t>
            </a:r>
          </a:p>
        </p:txBody>
      </p:sp>
      <p:pic>
        <p:nvPicPr>
          <p:cNvPr id="1026" name="Picture 2" descr="AFOSR, Air Force Office of Scientific Research - YouTube">
            <a:extLst>
              <a:ext uri="{FF2B5EF4-FFF2-40B4-BE49-F238E27FC236}">
                <a16:creationId xmlns:a16="http://schemas.microsoft.com/office/drawing/2014/main" id="{46B98EB2-0A51-B6D1-F8E0-2D38D668A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892" y="3982781"/>
            <a:ext cx="2254329" cy="225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287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E416F-8BCF-C908-5FCF-C569DD8B3A9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5FD0ADE8-40BF-B408-6FE3-D28E1B1ADD4A}"/>
              </a:ext>
            </a:extLst>
          </p:cNvPr>
          <p:cNvSpPr>
            <a:spLocks noGrp="1"/>
          </p:cNvSpPr>
          <p:nvPr>
            <p:ph type="sldNum" sz="quarter" idx="12"/>
          </p:nvPr>
        </p:nvSpPr>
        <p:spPr/>
        <p:txBody>
          <a:bodyPr/>
          <a:lstStyle/>
          <a:p>
            <a:fld id="{7CD4A8CD-EAB6-4D22-9220-AD4C2B609027}" type="slidenum">
              <a:rPr lang="en-US" smtClean="0"/>
              <a:t>21</a:t>
            </a:fld>
            <a:endParaRPr lang="en-US"/>
          </a:p>
        </p:txBody>
      </p:sp>
      <p:sp>
        <p:nvSpPr>
          <p:cNvPr id="4" name="Rectangle 3">
            <a:extLst>
              <a:ext uri="{FF2B5EF4-FFF2-40B4-BE49-F238E27FC236}">
                <a16:creationId xmlns:a16="http://schemas.microsoft.com/office/drawing/2014/main" id="{FD143D8E-E9BC-B82A-958F-05E5D445F175}"/>
              </a:ext>
            </a:extLst>
          </p:cNvPr>
          <p:cNvSpPr/>
          <p:nvPr/>
        </p:nvSpPr>
        <p:spPr>
          <a:xfrm>
            <a:off x="107004" y="0"/>
            <a:ext cx="11877473" cy="1926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B5D495B-429D-8898-9F5B-1E656632FA54}"/>
              </a:ext>
            </a:extLst>
          </p:cNvPr>
          <p:cNvSpPr txBox="1"/>
          <p:nvPr/>
        </p:nvSpPr>
        <p:spPr>
          <a:xfrm>
            <a:off x="3384331" y="2228671"/>
            <a:ext cx="5423338" cy="1200329"/>
          </a:xfrm>
          <a:prstGeom prst="rect">
            <a:avLst/>
          </a:prstGeom>
          <a:noFill/>
        </p:spPr>
        <p:txBody>
          <a:bodyPr wrap="square" rtlCol="0">
            <a:spAutoFit/>
          </a:bodyPr>
          <a:lstStyle/>
          <a:p>
            <a:pPr algn="ctr"/>
            <a:r>
              <a:rPr lang="en-US" sz="7200" dirty="0"/>
              <a:t>THANK YOU !!</a:t>
            </a:r>
          </a:p>
        </p:txBody>
      </p:sp>
    </p:spTree>
    <p:extLst>
      <p:ext uri="{BB962C8B-B14F-4D97-AF65-F5344CB8AC3E}">
        <p14:creationId xmlns:p14="http://schemas.microsoft.com/office/powerpoint/2010/main" val="2644670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43CC-1AC8-1112-1982-70E280B28699}"/>
              </a:ext>
            </a:extLst>
          </p:cNvPr>
          <p:cNvSpPr>
            <a:spLocks noGrp="1"/>
          </p:cNvSpPr>
          <p:nvPr>
            <p:ph type="title"/>
          </p:nvPr>
        </p:nvSpPr>
        <p:spPr/>
        <p:txBody>
          <a:bodyPr/>
          <a:lstStyle/>
          <a:p>
            <a:r>
              <a:rPr lang="en-US" dirty="0"/>
              <a:t>Formulation</a:t>
            </a:r>
          </a:p>
        </p:txBody>
      </p:sp>
      <p:sp>
        <p:nvSpPr>
          <p:cNvPr id="3" name="Slide Number Placeholder 2">
            <a:extLst>
              <a:ext uri="{FF2B5EF4-FFF2-40B4-BE49-F238E27FC236}">
                <a16:creationId xmlns:a16="http://schemas.microsoft.com/office/drawing/2014/main" id="{6BB14526-0011-4283-99CC-F7A890D00885}"/>
              </a:ext>
            </a:extLst>
          </p:cNvPr>
          <p:cNvSpPr>
            <a:spLocks noGrp="1"/>
          </p:cNvSpPr>
          <p:nvPr>
            <p:ph type="sldNum" sz="quarter" idx="12"/>
          </p:nvPr>
        </p:nvSpPr>
        <p:spPr/>
        <p:txBody>
          <a:bodyPr/>
          <a:lstStyle/>
          <a:p>
            <a:fld id="{7CD4A8CD-EAB6-4D22-9220-AD4C2B609027}" type="slidenum">
              <a:rPr lang="en-US" smtClean="0"/>
              <a:t>22</a:t>
            </a:fld>
            <a:endParaRPr lang="en-US"/>
          </a:p>
        </p:txBody>
      </p:sp>
      <p:sp>
        <p:nvSpPr>
          <p:cNvPr id="4" name="TextBox 3">
            <a:extLst>
              <a:ext uri="{FF2B5EF4-FFF2-40B4-BE49-F238E27FC236}">
                <a16:creationId xmlns:a16="http://schemas.microsoft.com/office/drawing/2014/main" id="{0F81CBB8-314F-DAC2-ECF9-546808B80711}"/>
              </a:ext>
            </a:extLst>
          </p:cNvPr>
          <p:cNvSpPr txBox="1"/>
          <p:nvPr/>
        </p:nvSpPr>
        <p:spPr>
          <a:xfrm>
            <a:off x="983938" y="3768802"/>
            <a:ext cx="1924886" cy="400110"/>
          </a:xfrm>
          <a:prstGeom prst="rect">
            <a:avLst/>
          </a:prstGeom>
          <a:noFill/>
        </p:spPr>
        <p:txBody>
          <a:bodyPr wrap="none" rtlCol="0">
            <a:spAutoFit/>
          </a:bodyPr>
          <a:lstStyle/>
          <a:p>
            <a:r>
              <a:rPr lang="en-US" sz="2000" b="1" u="sng" dirty="0"/>
              <a:t>Path Constraints</a:t>
            </a:r>
          </a:p>
        </p:txBody>
      </p:sp>
      <p:sp>
        <p:nvSpPr>
          <p:cNvPr id="11" name="TextBox 10">
            <a:extLst>
              <a:ext uri="{FF2B5EF4-FFF2-40B4-BE49-F238E27FC236}">
                <a16:creationId xmlns:a16="http://schemas.microsoft.com/office/drawing/2014/main" id="{58D296BD-8D19-E1F4-1FB1-296358CF4A8F}"/>
              </a:ext>
            </a:extLst>
          </p:cNvPr>
          <p:cNvSpPr txBox="1"/>
          <p:nvPr/>
        </p:nvSpPr>
        <p:spPr>
          <a:xfrm>
            <a:off x="983938" y="1208453"/>
            <a:ext cx="2553969" cy="400110"/>
          </a:xfrm>
          <a:prstGeom prst="rect">
            <a:avLst/>
          </a:prstGeom>
          <a:noFill/>
        </p:spPr>
        <p:txBody>
          <a:bodyPr wrap="none" rtlCol="0">
            <a:spAutoFit/>
          </a:bodyPr>
          <a:lstStyle/>
          <a:p>
            <a:r>
              <a:rPr lang="en-US" sz="2000" b="1" u="sng" dirty="0"/>
              <a:t>Control Augmentation</a:t>
            </a:r>
          </a:p>
        </p:txBody>
      </p:sp>
      <p:grpSp>
        <p:nvGrpSpPr>
          <p:cNvPr id="17" name="Group 16">
            <a:extLst>
              <a:ext uri="{FF2B5EF4-FFF2-40B4-BE49-F238E27FC236}">
                <a16:creationId xmlns:a16="http://schemas.microsoft.com/office/drawing/2014/main" id="{E3419AF7-76DE-8F6B-8101-0C342B0BD6EB}"/>
              </a:ext>
            </a:extLst>
          </p:cNvPr>
          <p:cNvGrpSpPr/>
          <p:nvPr/>
        </p:nvGrpSpPr>
        <p:grpSpPr>
          <a:xfrm>
            <a:off x="1110369" y="1628983"/>
            <a:ext cx="4855076" cy="1371600"/>
            <a:chOff x="3970669" y="1608563"/>
            <a:chExt cx="4855076" cy="1371600"/>
          </a:xfrm>
        </p:grpSpPr>
        <p:pic>
          <p:nvPicPr>
            <p:cNvPr id="12" name="Picture 11">
              <a:extLst>
                <a:ext uri="{FF2B5EF4-FFF2-40B4-BE49-F238E27FC236}">
                  <a16:creationId xmlns:a16="http://schemas.microsoft.com/office/drawing/2014/main" id="{D4424541-B356-3C33-7EBD-34582DE9A46E}"/>
                </a:ext>
              </a:extLst>
            </p:cNvPr>
            <p:cNvPicPr>
              <a:picLocks noChangeAspect="1"/>
            </p:cNvPicPr>
            <p:nvPr/>
          </p:nvPicPr>
          <p:blipFill>
            <a:blip r:embed="rId2"/>
            <a:stretch>
              <a:fillRect/>
            </a:stretch>
          </p:blipFill>
          <p:spPr>
            <a:xfrm>
              <a:off x="3970669" y="1983213"/>
              <a:ext cx="1422400" cy="622300"/>
            </a:xfrm>
            <a:prstGeom prst="rect">
              <a:avLst/>
            </a:prstGeom>
          </p:spPr>
        </p:pic>
        <p:pic>
          <p:nvPicPr>
            <p:cNvPr id="14" name="Picture 13">
              <a:extLst>
                <a:ext uri="{FF2B5EF4-FFF2-40B4-BE49-F238E27FC236}">
                  <a16:creationId xmlns:a16="http://schemas.microsoft.com/office/drawing/2014/main" id="{F650AE19-A372-8C69-8B0C-E396AC94C5C8}"/>
                </a:ext>
              </a:extLst>
            </p:cNvPr>
            <p:cNvPicPr>
              <a:picLocks noChangeAspect="1"/>
            </p:cNvPicPr>
            <p:nvPr/>
          </p:nvPicPr>
          <p:blipFill>
            <a:blip r:embed="rId3"/>
            <a:stretch>
              <a:fillRect/>
            </a:stretch>
          </p:blipFill>
          <p:spPr>
            <a:xfrm>
              <a:off x="5904745" y="1608563"/>
              <a:ext cx="2921000" cy="1371600"/>
            </a:xfrm>
            <a:prstGeom prst="rect">
              <a:avLst/>
            </a:prstGeom>
          </p:spPr>
        </p:pic>
        <p:sp>
          <p:nvSpPr>
            <p:cNvPr id="15" name="Rectangle 14">
              <a:extLst>
                <a:ext uri="{FF2B5EF4-FFF2-40B4-BE49-F238E27FC236}">
                  <a16:creationId xmlns:a16="http://schemas.microsoft.com/office/drawing/2014/main" id="{911F4F97-C8AE-C813-6047-441762272244}"/>
                </a:ext>
              </a:extLst>
            </p:cNvPr>
            <p:cNvSpPr/>
            <p:nvPr/>
          </p:nvSpPr>
          <p:spPr>
            <a:xfrm>
              <a:off x="4710223" y="2275367"/>
              <a:ext cx="776177" cy="41467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a:extLst>
                <a:ext uri="{FF2B5EF4-FFF2-40B4-BE49-F238E27FC236}">
                  <a16:creationId xmlns:a16="http://schemas.microsoft.com/office/drawing/2014/main" id="{EA903963-236E-5D9A-5579-B0A29040F593}"/>
                </a:ext>
              </a:extLst>
            </p:cNvPr>
            <p:cNvSpPr/>
            <p:nvPr/>
          </p:nvSpPr>
          <p:spPr>
            <a:xfrm rot="4712956">
              <a:off x="5265888" y="2119439"/>
              <a:ext cx="702931" cy="909084"/>
            </a:xfrm>
            <a:prstGeom prst="arc">
              <a:avLst>
                <a:gd name="adj1" fmla="val 15924407"/>
                <a:gd name="adj2" fmla="val 495541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TextBox 17">
            <a:extLst>
              <a:ext uri="{FF2B5EF4-FFF2-40B4-BE49-F238E27FC236}">
                <a16:creationId xmlns:a16="http://schemas.microsoft.com/office/drawing/2014/main" id="{9207994E-A7C9-29E6-F71E-88CD854C759B}"/>
              </a:ext>
            </a:extLst>
          </p:cNvPr>
          <p:cNvSpPr txBox="1"/>
          <p:nvPr/>
        </p:nvSpPr>
        <p:spPr>
          <a:xfrm>
            <a:off x="7333615" y="1208453"/>
            <a:ext cx="2229713" cy="400110"/>
          </a:xfrm>
          <a:prstGeom prst="rect">
            <a:avLst/>
          </a:prstGeom>
          <a:noFill/>
        </p:spPr>
        <p:txBody>
          <a:bodyPr wrap="none" rtlCol="0">
            <a:spAutoFit/>
          </a:bodyPr>
          <a:lstStyle/>
          <a:p>
            <a:r>
              <a:rPr lang="en-US" sz="2000" b="1" u="sng" dirty="0"/>
              <a:t>Control Constraints</a:t>
            </a:r>
          </a:p>
        </p:txBody>
      </p:sp>
      <p:pic>
        <p:nvPicPr>
          <p:cNvPr id="19" name="Picture 18">
            <a:extLst>
              <a:ext uri="{FF2B5EF4-FFF2-40B4-BE49-F238E27FC236}">
                <a16:creationId xmlns:a16="http://schemas.microsoft.com/office/drawing/2014/main" id="{E63D28D8-312E-1B86-6547-6D14EEA14DD7}"/>
              </a:ext>
            </a:extLst>
          </p:cNvPr>
          <p:cNvPicPr>
            <a:picLocks noChangeAspect="1"/>
          </p:cNvPicPr>
          <p:nvPr/>
        </p:nvPicPr>
        <p:blipFill>
          <a:blip r:embed="rId4"/>
          <a:stretch>
            <a:fillRect/>
          </a:stretch>
        </p:blipFill>
        <p:spPr>
          <a:xfrm>
            <a:off x="983938" y="4417647"/>
            <a:ext cx="5435600" cy="1231900"/>
          </a:xfrm>
          <a:prstGeom prst="rect">
            <a:avLst/>
          </a:prstGeom>
        </p:spPr>
      </p:pic>
      <p:pic>
        <p:nvPicPr>
          <p:cNvPr id="20" name="Picture 19">
            <a:extLst>
              <a:ext uri="{FF2B5EF4-FFF2-40B4-BE49-F238E27FC236}">
                <a16:creationId xmlns:a16="http://schemas.microsoft.com/office/drawing/2014/main" id="{E1FDB5E7-49A2-431A-9A64-A33FFB24AE15}"/>
              </a:ext>
            </a:extLst>
          </p:cNvPr>
          <p:cNvPicPr>
            <a:picLocks noChangeAspect="1"/>
          </p:cNvPicPr>
          <p:nvPr/>
        </p:nvPicPr>
        <p:blipFill>
          <a:blip r:embed="rId5"/>
          <a:stretch>
            <a:fillRect/>
          </a:stretch>
        </p:blipFill>
        <p:spPr>
          <a:xfrm>
            <a:off x="7408379" y="1779222"/>
            <a:ext cx="3022600" cy="723900"/>
          </a:xfrm>
          <a:prstGeom prst="rect">
            <a:avLst/>
          </a:prstGeom>
        </p:spPr>
      </p:pic>
    </p:spTree>
    <p:extLst>
      <p:ext uri="{BB962C8B-B14F-4D97-AF65-F5344CB8AC3E}">
        <p14:creationId xmlns:p14="http://schemas.microsoft.com/office/powerpoint/2010/main" val="584859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B818B-3242-A6BE-67AE-23A56BF3A063}"/>
              </a:ext>
            </a:extLst>
          </p:cNvPr>
          <p:cNvSpPr>
            <a:spLocks noGrp="1"/>
          </p:cNvSpPr>
          <p:nvPr>
            <p:ph type="title"/>
          </p:nvPr>
        </p:nvSpPr>
        <p:spPr/>
        <p:txBody>
          <a:bodyPr/>
          <a:lstStyle/>
          <a:p>
            <a:r>
              <a:rPr lang="en-US" dirty="0"/>
              <a:t>Solution Approach: CT-</a:t>
            </a:r>
            <a:r>
              <a:rPr lang="en-US" dirty="0" err="1"/>
              <a:t>SCvx</a:t>
            </a:r>
            <a:endParaRPr lang="en-US" dirty="0"/>
          </a:p>
        </p:txBody>
      </p:sp>
      <p:sp>
        <p:nvSpPr>
          <p:cNvPr id="3" name="Slide Number Placeholder 2">
            <a:extLst>
              <a:ext uri="{FF2B5EF4-FFF2-40B4-BE49-F238E27FC236}">
                <a16:creationId xmlns:a16="http://schemas.microsoft.com/office/drawing/2014/main" id="{0B610F48-E71D-5311-C4B3-46A422636C84}"/>
              </a:ext>
            </a:extLst>
          </p:cNvPr>
          <p:cNvSpPr>
            <a:spLocks noGrp="1"/>
          </p:cNvSpPr>
          <p:nvPr>
            <p:ph type="sldNum" sz="quarter" idx="12"/>
          </p:nvPr>
        </p:nvSpPr>
        <p:spPr/>
        <p:txBody>
          <a:bodyPr/>
          <a:lstStyle/>
          <a:p>
            <a:fld id="{7CD4A8CD-EAB6-4D22-9220-AD4C2B609027}" type="slidenum">
              <a:rPr lang="en-US" smtClean="0"/>
              <a:t>23</a:t>
            </a:fld>
            <a:endParaRPr lang="en-US"/>
          </a:p>
        </p:txBody>
      </p:sp>
      <p:sp>
        <p:nvSpPr>
          <p:cNvPr id="14" name="Rectangle: Rounded Corners 23">
            <a:extLst>
              <a:ext uri="{FF2B5EF4-FFF2-40B4-BE49-F238E27FC236}">
                <a16:creationId xmlns:a16="http://schemas.microsoft.com/office/drawing/2014/main" id="{B25EF50D-41D7-31C3-0F2A-E1463A74F18D}"/>
              </a:ext>
            </a:extLst>
          </p:cNvPr>
          <p:cNvSpPr/>
          <p:nvPr/>
        </p:nvSpPr>
        <p:spPr>
          <a:xfrm>
            <a:off x="957843" y="4694817"/>
            <a:ext cx="6206885" cy="1297560"/>
          </a:xfrm>
          <a:prstGeom prst="roundRect">
            <a:avLst/>
          </a:prstGeom>
          <a:solidFill>
            <a:srgbClr val="A18563">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LT Pro Light"/>
              <a:ea typeface="+mn-ea"/>
              <a:cs typeface="+mn-cs"/>
            </a:endParaRPr>
          </a:p>
        </p:txBody>
      </p:sp>
      <p:sp>
        <p:nvSpPr>
          <p:cNvPr id="15" name="TextBox 14">
            <a:extLst>
              <a:ext uri="{FF2B5EF4-FFF2-40B4-BE49-F238E27FC236}">
                <a16:creationId xmlns:a16="http://schemas.microsoft.com/office/drawing/2014/main" id="{88D12DF1-4674-6C67-7625-1229BCA09F9C}"/>
              </a:ext>
            </a:extLst>
          </p:cNvPr>
          <p:cNvSpPr txBox="1"/>
          <p:nvPr/>
        </p:nvSpPr>
        <p:spPr>
          <a:xfrm>
            <a:off x="957844" y="4191455"/>
            <a:ext cx="2875724" cy="400110"/>
          </a:xfrm>
          <a:prstGeom prst="rect">
            <a:avLst/>
          </a:prstGeom>
          <a:noFill/>
        </p:spPr>
        <p:txBody>
          <a:bodyPr wrap="none" rtlCol="0">
            <a:spAutoFit/>
          </a:bodyPr>
          <a:lstStyle/>
          <a:p>
            <a:pPr defTabSz="914400"/>
            <a:r>
              <a:rPr lang="en-US" sz="2000" b="1" dirty="0">
                <a:solidFill>
                  <a:prstClr val="black"/>
                </a:solidFill>
                <a:latin typeface="LM Roman 9" panose="00000500000000000000" pitchFamily="50" charset="0"/>
              </a:rPr>
              <a:t>Constraint Reformulation</a:t>
            </a:r>
          </a:p>
        </p:txBody>
      </p:sp>
      <p:sp>
        <p:nvSpPr>
          <p:cNvPr id="20" name="TextBox 19">
            <a:extLst>
              <a:ext uri="{FF2B5EF4-FFF2-40B4-BE49-F238E27FC236}">
                <a16:creationId xmlns:a16="http://schemas.microsoft.com/office/drawing/2014/main" id="{2FBF186F-C446-FE37-C197-912CF2F3D494}"/>
              </a:ext>
            </a:extLst>
          </p:cNvPr>
          <p:cNvSpPr txBox="1"/>
          <p:nvPr/>
        </p:nvSpPr>
        <p:spPr>
          <a:xfrm>
            <a:off x="957844" y="1444641"/>
            <a:ext cx="2845587" cy="400110"/>
          </a:xfrm>
          <a:prstGeom prst="rect">
            <a:avLst/>
          </a:prstGeom>
          <a:noFill/>
        </p:spPr>
        <p:txBody>
          <a:bodyPr wrap="none" rtlCol="0">
            <a:spAutoFit/>
          </a:bodyPr>
          <a:lstStyle/>
          <a:p>
            <a:pPr defTabSz="914400"/>
            <a:r>
              <a:rPr lang="en-US" sz="2000" b="1" dirty="0">
                <a:solidFill>
                  <a:prstClr val="black"/>
                </a:solidFill>
              </a:rPr>
              <a:t>Optimal Control Problem</a:t>
            </a:r>
          </a:p>
        </p:txBody>
      </p:sp>
      <p:pic>
        <p:nvPicPr>
          <p:cNvPr id="21" name="Picture 20" descr="\documentclass{article}&#10;\usepackage{amsmath}&#10;\usepackage{amssymb}&#10;\usepackage{amstext}&#10;\pagestyle{empty}&#10;\begin{document}&#10;&#10;\begin{subequations}&#10;    \begin{align}&#10;        \underset{u, p}{\min} \quad &amp; J(x, u),\\&#10;        \textrm{s.t.} \quad&#10;        &amp;  \dot{x}(t) = f(t, x(t), u(t)),\\&#10;        &amp; C(x(t), u(t)) \leq 0,\\&#10;        &amp; g(x(t), u(t)) \leq 0,\\&#10;        &amp; x(t_0) - x_0 = 0,\\&#10;        &amp; x(t_f) - x_f = 0&#10;    \end{align}&#10;\end{subequations}&#10;&#10;&#10;&#10;\end{document}" title="IguanaTex Bitmap Display">
            <a:extLst>
              <a:ext uri="{FF2B5EF4-FFF2-40B4-BE49-F238E27FC236}">
                <a16:creationId xmlns:a16="http://schemas.microsoft.com/office/drawing/2014/main" id="{ACC01F12-D568-C350-9B5E-E24B7B0FD3A9}"/>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1097561" y="1950185"/>
            <a:ext cx="5411740" cy="2133135"/>
          </a:xfrm>
          <a:prstGeom prst="rect">
            <a:avLst/>
          </a:prstGeom>
        </p:spPr>
      </p:pic>
      <p:pic>
        <p:nvPicPr>
          <p:cNvPr id="22" name="Picture 21" descr="\documentclass{article}&#10;\usepackage{amsmath}&#10;\pagestyle{empty}&#10;\begin{document}&#10;&#10;$l(x, u) \leq 0$&#10;&#10;&#10;\end{document}" title="IguanaTex Bitmap Display">
            <a:extLst>
              <a:ext uri="{FF2B5EF4-FFF2-40B4-BE49-F238E27FC236}">
                <a16:creationId xmlns:a16="http://schemas.microsoft.com/office/drawing/2014/main" id="{7114042A-9083-D28A-CDF6-6642E9A61A39}"/>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93800" y="3016752"/>
            <a:ext cx="898438" cy="203581"/>
          </a:xfrm>
          <a:prstGeom prst="rect">
            <a:avLst/>
          </a:prstGeom>
        </p:spPr>
      </p:pic>
      <p:pic>
        <p:nvPicPr>
          <p:cNvPr id="23" name="Picture 22" descr="\documentclass{article}&#10;\usepackage{amsmath}&#10;\pagestyle{empty}&#10;\begin{document}&#10;&#10;$h(x, u) = 0$&#10;&#10;&#10;\end{document}" title="IguanaTex Bitmap Display">
            <a:extLst>
              <a:ext uri="{FF2B5EF4-FFF2-40B4-BE49-F238E27FC236}">
                <a16:creationId xmlns:a16="http://schemas.microsoft.com/office/drawing/2014/main" id="{382C72A4-D294-5693-3273-07B787F480F1}"/>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251652" y="3688404"/>
            <a:ext cx="948419" cy="203581"/>
          </a:xfrm>
          <a:prstGeom prst="rect">
            <a:avLst/>
          </a:prstGeom>
        </p:spPr>
      </p:pic>
      <p:sp>
        <p:nvSpPr>
          <p:cNvPr id="24" name="Left Brace 23">
            <a:extLst>
              <a:ext uri="{FF2B5EF4-FFF2-40B4-BE49-F238E27FC236}">
                <a16:creationId xmlns:a16="http://schemas.microsoft.com/office/drawing/2014/main" id="{ECFAA555-7707-D279-815A-C99C88E604AF}"/>
              </a:ext>
            </a:extLst>
          </p:cNvPr>
          <p:cNvSpPr/>
          <p:nvPr/>
        </p:nvSpPr>
        <p:spPr>
          <a:xfrm>
            <a:off x="1294915" y="2831700"/>
            <a:ext cx="230033" cy="564323"/>
          </a:xfrm>
          <a:prstGeom prst="leftBrace">
            <a:avLst>
              <a:gd name="adj1" fmla="val 33177"/>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e 24">
            <a:extLst>
              <a:ext uri="{FF2B5EF4-FFF2-40B4-BE49-F238E27FC236}">
                <a16:creationId xmlns:a16="http://schemas.microsoft.com/office/drawing/2014/main" id="{B5304AA1-344F-0783-596A-FB57EEBB4C70}"/>
              </a:ext>
            </a:extLst>
          </p:cNvPr>
          <p:cNvSpPr/>
          <p:nvPr/>
        </p:nvSpPr>
        <p:spPr>
          <a:xfrm>
            <a:off x="1314729" y="3507472"/>
            <a:ext cx="230033" cy="564323"/>
          </a:xfrm>
          <a:prstGeom prst="leftBrace">
            <a:avLst>
              <a:gd name="adj1" fmla="val 33177"/>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Rounded Corners 10">
            <a:extLst>
              <a:ext uri="{FF2B5EF4-FFF2-40B4-BE49-F238E27FC236}">
                <a16:creationId xmlns:a16="http://schemas.microsoft.com/office/drawing/2014/main" id="{864C4B17-7620-5656-0DC8-489966959B6C}"/>
              </a:ext>
            </a:extLst>
          </p:cNvPr>
          <p:cNvSpPr/>
          <p:nvPr/>
        </p:nvSpPr>
        <p:spPr>
          <a:xfrm>
            <a:off x="1619530" y="2788965"/>
            <a:ext cx="1906487" cy="639138"/>
          </a:xfrm>
          <a:prstGeom prst="roundRect">
            <a:avLst/>
          </a:prstGeom>
          <a:solidFill>
            <a:srgbClr val="AFD8EB">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13">
            <a:extLst>
              <a:ext uri="{FF2B5EF4-FFF2-40B4-BE49-F238E27FC236}">
                <a16:creationId xmlns:a16="http://schemas.microsoft.com/office/drawing/2014/main" id="{EB3457BB-79C7-4A8B-59B3-FCA212D5BA03}"/>
              </a:ext>
            </a:extLst>
          </p:cNvPr>
          <p:cNvSpPr/>
          <p:nvPr/>
        </p:nvSpPr>
        <p:spPr>
          <a:xfrm>
            <a:off x="1619530" y="3470625"/>
            <a:ext cx="1906487" cy="639138"/>
          </a:xfrm>
          <a:prstGeom prst="roundRect">
            <a:avLst/>
          </a:prstGeom>
          <a:solidFill>
            <a:srgbClr val="92D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4351FCA-439B-7B55-31E7-B578B9C3F0E6}"/>
              </a:ext>
            </a:extLst>
          </p:cNvPr>
          <p:cNvSpPr txBox="1"/>
          <p:nvPr/>
        </p:nvSpPr>
        <p:spPr>
          <a:xfrm>
            <a:off x="189486" y="6308999"/>
            <a:ext cx="11049000" cy="461665"/>
          </a:xfrm>
          <a:prstGeom prst="rect">
            <a:avLst/>
          </a:prstGeom>
          <a:noFill/>
        </p:spPr>
        <p:txBody>
          <a:bodyPr wrap="square" rtlCol="0">
            <a:spAutoFit/>
          </a:bodyPr>
          <a:lstStyle/>
          <a:p>
            <a:pPr algn="just"/>
            <a:r>
              <a:rPr lang="en-US" sz="1200" dirty="0">
                <a:latin typeface="LM Roman 9" panose="00000500000000000000" pitchFamily="50" charset="0"/>
              </a:rPr>
              <a:t>*</a:t>
            </a:r>
            <a:r>
              <a:rPr lang="en-US" sz="1200" dirty="0" err="1">
                <a:latin typeface="LM Roman 9" panose="00000500000000000000" pitchFamily="50" charset="0"/>
              </a:rPr>
              <a:t>Purnanand</a:t>
            </a:r>
            <a:r>
              <a:rPr lang="en-US" sz="1200" dirty="0">
                <a:latin typeface="LM Roman 9" panose="00000500000000000000" pitchFamily="50" charset="0"/>
              </a:rPr>
              <a:t> Elango, </a:t>
            </a:r>
            <a:r>
              <a:rPr lang="en-US" sz="1200" dirty="0" err="1">
                <a:latin typeface="LM Roman 9" panose="00000500000000000000" pitchFamily="50" charset="0"/>
              </a:rPr>
              <a:t>Dayou</a:t>
            </a:r>
            <a:r>
              <a:rPr lang="en-US" sz="1200" dirty="0">
                <a:latin typeface="LM Roman 9" panose="00000500000000000000" pitchFamily="50" charset="0"/>
              </a:rPr>
              <a:t> Luo, Abhinav G. Kamath, Samet Uzun, </a:t>
            </a:r>
            <a:r>
              <a:rPr lang="en-US" sz="1200" dirty="0" err="1">
                <a:latin typeface="LM Roman 9" panose="00000500000000000000" pitchFamily="50" charset="0"/>
              </a:rPr>
              <a:t>Taewan</a:t>
            </a:r>
            <a:r>
              <a:rPr lang="en-US" sz="1200" dirty="0">
                <a:latin typeface="LM Roman 9" panose="00000500000000000000" pitchFamily="50" charset="0"/>
              </a:rPr>
              <a:t> </a:t>
            </a:r>
            <a:r>
              <a:rPr lang="en-US" sz="1200" dirty="0" err="1">
                <a:latin typeface="LM Roman 9" panose="00000500000000000000" pitchFamily="50" charset="0"/>
              </a:rPr>
              <a:t>Kim,and</a:t>
            </a:r>
            <a:r>
              <a:rPr lang="en-US" sz="1200" dirty="0">
                <a:latin typeface="LM Roman 9" panose="00000500000000000000" pitchFamily="50" charset="0"/>
              </a:rPr>
              <a:t> Behcet </a:t>
            </a:r>
            <a:r>
              <a:rPr lang="en-US" sz="1200" dirty="0" err="1">
                <a:latin typeface="LM Roman 9" panose="00000500000000000000" pitchFamily="50" charset="0"/>
              </a:rPr>
              <a:t>Acıkmese</a:t>
            </a:r>
            <a:r>
              <a:rPr lang="en-US" sz="1200" dirty="0">
                <a:latin typeface="LM Roman 9" panose="00000500000000000000" pitchFamily="50" charset="0"/>
              </a:rPr>
              <a:t>. Successive convexification for trajectory optimization with continuous-time constraint satisfaction, 2024.</a:t>
            </a:r>
          </a:p>
        </p:txBody>
      </p:sp>
      <p:pic>
        <p:nvPicPr>
          <p:cNvPr id="30" name="Picture 29" descr="\documentclass{article}&#10;\usepackage{amsmath}&#10;\pagestyle{empty}&#10;\begin{document}&#10;&#10;&#10;\begin{align*}&#10; &amp; l(x(t), u(t)) \leq 0, ~h(x(t), u(t)) = 0, ~ \forall t \in [0, t_f]&#10;\end{align*}&#10;&#10;\end{document}" title="IguanaTex Bitmap Display">
            <a:extLst>
              <a:ext uri="{FF2B5EF4-FFF2-40B4-BE49-F238E27FC236}">
                <a16:creationId xmlns:a16="http://schemas.microsoft.com/office/drawing/2014/main" id="{537A2049-C122-0B94-D10F-8162A866A626}"/>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1192238" y="4857353"/>
            <a:ext cx="5436774" cy="288326"/>
          </a:xfrm>
          <a:prstGeom prst="rect">
            <a:avLst/>
          </a:prstGeom>
        </p:spPr>
      </p:pic>
      <p:pic>
        <p:nvPicPr>
          <p:cNvPr id="31" name="Picture 30" descr="\documentclass{article}&#10;\usepackage{amsmath}&#10;\pagestyle{empty}&#10;\begin{document}&#10;&#10;\begin{align*}&#10;&amp;\iff \int_0^{t_f} [max\{0, l(x(t), u(t)\}^2 + h(x(t), u(t))^2] dt = 0&#10;\end{align*}&#10;&#10;&#10;\end{document}" title="IguanaTex Bitmap Display">
            <a:extLst>
              <a:ext uri="{FF2B5EF4-FFF2-40B4-BE49-F238E27FC236}">
                <a16:creationId xmlns:a16="http://schemas.microsoft.com/office/drawing/2014/main" id="{FCEACD01-5007-BF8B-DB4A-D27D38E1B5A9}"/>
              </a:ext>
            </a:extLst>
          </p:cNvPr>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1097561" y="5258253"/>
            <a:ext cx="5907369" cy="630304"/>
          </a:xfrm>
          <a:prstGeom prst="rect">
            <a:avLst/>
          </a:prstGeom>
        </p:spPr>
      </p:pic>
      <p:pic>
        <p:nvPicPr>
          <p:cNvPr id="33" name="Picture 32">
            <a:extLst>
              <a:ext uri="{FF2B5EF4-FFF2-40B4-BE49-F238E27FC236}">
                <a16:creationId xmlns:a16="http://schemas.microsoft.com/office/drawing/2014/main" id="{13173036-B1BB-826C-A361-744D59DB8D5D}"/>
              </a:ext>
            </a:extLst>
          </p:cNvPr>
          <p:cNvPicPr>
            <a:picLocks noChangeAspect="1"/>
          </p:cNvPicPr>
          <p:nvPr/>
        </p:nvPicPr>
        <p:blipFill>
          <a:blip r:embed="rId12"/>
          <a:stretch>
            <a:fillRect/>
          </a:stretch>
        </p:blipFill>
        <p:spPr>
          <a:xfrm>
            <a:off x="8224106" y="1444641"/>
            <a:ext cx="2348364" cy="2886980"/>
          </a:xfrm>
          <a:prstGeom prst="rect">
            <a:avLst/>
          </a:prstGeom>
        </p:spPr>
      </p:pic>
    </p:spTree>
    <p:extLst>
      <p:ext uri="{BB962C8B-B14F-4D97-AF65-F5344CB8AC3E}">
        <p14:creationId xmlns:p14="http://schemas.microsoft.com/office/powerpoint/2010/main" val="3407302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5D822-1EF8-F208-162F-AD5099492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61A60-B560-33CA-A3D1-D19BA6584198}"/>
              </a:ext>
            </a:extLst>
          </p:cNvPr>
          <p:cNvSpPr>
            <a:spLocks noGrp="1"/>
          </p:cNvSpPr>
          <p:nvPr>
            <p:ph type="title"/>
          </p:nvPr>
        </p:nvSpPr>
        <p:spPr/>
        <p:txBody>
          <a:bodyPr/>
          <a:lstStyle/>
          <a:p>
            <a:r>
              <a:rPr lang="en-US" dirty="0"/>
              <a:t>Solution Approach: CT-</a:t>
            </a:r>
            <a:r>
              <a:rPr lang="en-US" dirty="0" err="1"/>
              <a:t>SCvx</a:t>
            </a:r>
            <a:endParaRPr lang="en-US" dirty="0"/>
          </a:p>
        </p:txBody>
      </p:sp>
      <p:sp>
        <p:nvSpPr>
          <p:cNvPr id="3" name="Slide Number Placeholder 2">
            <a:extLst>
              <a:ext uri="{FF2B5EF4-FFF2-40B4-BE49-F238E27FC236}">
                <a16:creationId xmlns:a16="http://schemas.microsoft.com/office/drawing/2014/main" id="{014864DB-1C01-0853-BD74-82BEFE28F9BA}"/>
              </a:ext>
            </a:extLst>
          </p:cNvPr>
          <p:cNvSpPr>
            <a:spLocks noGrp="1"/>
          </p:cNvSpPr>
          <p:nvPr>
            <p:ph type="sldNum" sz="quarter" idx="12"/>
          </p:nvPr>
        </p:nvSpPr>
        <p:spPr/>
        <p:txBody>
          <a:bodyPr/>
          <a:lstStyle/>
          <a:p>
            <a:fld id="{7CD4A8CD-EAB6-4D22-9220-AD4C2B609027}" type="slidenum">
              <a:rPr lang="en-US" smtClean="0"/>
              <a:t>24</a:t>
            </a:fld>
            <a:endParaRPr lang="en-US"/>
          </a:p>
        </p:txBody>
      </p:sp>
      <p:sp>
        <p:nvSpPr>
          <p:cNvPr id="14" name="Rectangle: Rounded Corners 23">
            <a:extLst>
              <a:ext uri="{FF2B5EF4-FFF2-40B4-BE49-F238E27FC236}">
                <a16:creationId xmlns:a16="http://schemas.microsoft.com/office/drawing/2014/main" id="{FF4C974B-9B2D-3B92-66F6-1590193000E1}"/>
              </a:ext>
            </a:extLst>
          </p:cNvPr>
          <p:cNvSpPr/>
          <p:nvPr/>
        </p:nvSpPr>
        <p:spPr>
          <a:xfrm>
            <a:off x="957843" y="4694817"/>
            <a:ext cx="6206885" cy="1297560"/>
          </a:xfrm>
          <a:prstGeom prst="roundRect">
            <a:avLst/>
          </a:prstGeom>
          <a:solidFill>
            <a:srgbClr val="A18563">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LT Pro Light"/>
              <a:ea typeface="+mn-ea"/>
              <a:cs typeface="+mn-cs"/>
            </a:endParaRPr>
          </a:p>
        </p:txBody>
      </p:sp>
      <p:sp>
        <p:nvSpPr>
          <p:cNvPr id="15" name="TextBox 14">
            <a:extLst>
              <a:ext uri="{FF2B5EF4-FFF2-40B4-BE49-F238E27FC236}">
                <a16:creationId xmlns:a16="http://schemas.microsoft.com/office/drawing/2014/main" id="{08B446BC-3C95-526D-2A5E-341EAD785468}"/>
              </a:ext>
            </a:extLst>
          </p:cNvPr>
          <p:cNvSpPr txBox="1"/>
          <p:nvPr/>
        </p:nvSpPr>
        <p:spPr>
          <a:xfrm>
            <a:off x="957844" y="4191455"/>
            <a:ext cx="2875724" cy="400110"/>
          </a:xfrm>
          <a:prstGeom prst="rect">
            <a:avLst/>
          </a:prstGeom>
          <a:noFill/>
        </p:spPr>
        <p:txBody>
          <a:bodyPr wrap="none" rtlCol="0">
            <a:spAutoFit/>
          </a:bodyPr>
          <a:lstStyle/>
          <a:p>
            <a:pPr defTabSz="914400"/>
            <a:r>
              <a:rPr lang="en-US" sz="2000" b="1" dirty="0">
                <a:solidFill>
                  <a:prstClr val="black"/>
                </a:solidFill>
                <a:latin typeface="LM Roman 9" panose="00000500000000000000" pitchFamily="50" charset="0"/>
              </a:rPr>
              <a:t>Constraint Reformulation</a:t>
            </a:r>
          </a:p>
        </p:txBody>
      </p:sp>
      <p:sp>
        <p:nvSpPr>
          <p:cNvPr id="20" name="TextBox 19">
            <a:extLst>
              <a:ext uri="{FF2B5EF4-FFF2-40B4-BE49-F238E27FC236}">
                <a16:creationId xmlns:a16="http://schemas.microsoft.com/office/drawing/2014/main" id="{E167B2E1-3C6A-A32A-ED70-69CF7A26B4EC}"/>
              </a:ext>
            </a:extLst>
          </p:cNvPr>
          <p:cNvSpPr txBox="1"/>
          <p:nvPr/>
        </p:nvSpPr>
        <p:spPr>
          <a:xfrm>
            <a:off x="957844" y="1444641"/>
            <a:ext cx="2845587" cy="400110"/>
          </a:xfrm>
          <a:prstGeom prst="rect">
            <a:avLst/>
          </a:prstGeom>
          <a:noFill/>
        </p:spPr>
        <p:txBody>
          <a:bodyPr wrap="none" rtlCol="0">
            <a:spAutoFit/>
          </a:bodyPr>
          <a:lstStyle/>
          <a:p>
            <a:pPr defTabSz="914400"/>
            <a:r>
              <a:rPr lang="en-US" sz="2000" b="1" dirty="0">
                <a:solidFill>
                  <a:prstClr val="black"/>
                </a:solidFill>
              </a:rPr>
              <a:t>Optimal Control Problem</a:t>
            </a:r>
          </a:p>
        </p:txBody>
      </p:sp>
      <p:pic>
        <p:nvPicPr>
          <p:cNvPr id="21" name="Picture 20" descr="\documentclass{article}&#10;\usepackage{amsmath}&#10;\usepackage{amssymb}&#10;\usepackage{amstext}&#10;\pagestyle{empty}&#10;\begin{document}&#10;&#10;\begin{subequations}&#10;    \begin{align}&#10;        \underset{u, p}{\min} \quad &amp; J(x, u),\\&#10;        \textrm{s.t.} \quad&#10;        &amp;  \dot{x}(t) = f(t, x(t), u(t)),\\&#10;        &amp; C(x(t), u(t)) \leq 0,\\&#10;        &amp; g(x(t), u(t)) \leq 0,\\&#10;        &amp; x(t_0) - x_0 = 0,\\&#10;        &amp; x(t_f) - x_f = 0&#10;    \end{align}&#10;\end{subequations}&#10;&#10;&#10;&#10;\end{document}" title="IguanaTex Bitmap Display">
            <a:extLst>
              <a:ext uri="{FF2B5EF4-FFF2-40B4-BE49-F238E27FC236}">
                <a16:creationId xmlns:a16="http://schemas.microsoft.com/office/drawing/2014/main" id="{8499CC93-A1B6-F881-B1AE-EC63CD06883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097561" y="1950185"/>
            <a:ext cx="5411740" cy="2133135"/>
          </a:xfrm>
          <a:prstGeom prst="rect">
            <a:avLst/>
          </a:prstGeom>
        </p:spPr>
      </p:pic>
      <p:pic>
        <p:nvPicPr>
          <p:cNvPr id="22" name="Picture 21" descr="\documentclass{article}&#10;\usepackage{amsmath}&#10;\pagestyle{empty}&#10;\begin{document}&#10;&#10;$l(x, u) \leq 0$&#10;&#10;&#10;\end{document}" title="IguanaTex Bitmap Display">
            <a:extLst>
              <a:ext uri="{FF2B5EF4-FFF2-40B4-BE49-F238E27FC236}">
                <a16:creationId xmlns:a16="http://schemas.microsoft.com/office/drawing/2014/main" id="{4F1593BE-41D2-4DA0-686D-AE4C603C31ED}"/>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93800" y="3016752"/>
            <a:ext cx="898438" cy="203581"/>
          </a:xfrm>
          <a:prstGeom prst="rect">
            <a:avLst/>
          </a:prstGeom>
        </p:spPr>
      </p:pic>
      <p:pic>
        <p:nvPicPr>
          <p:cNvPr id="23" name="Picture 22" descr="\documentclass{article}&#10;\usepackage{amsmath}&#10;\pagestyle{empty}&#10;\begin{document}&#10;&#10;$h(x, u) = 0$&#10;&#10;&#10;\end{document}" title="IguanaTex Bitmap Display">
            <a:extLst>
              <a:ext uri="{FF2B5EF4-FFF2-40B4-BE49-F238E27FC236}">
                <a16:creationId xmlns:a16="http://schemas.microsoft.com/office/drawing/2014/main" id="{F1B4CE69-EC25-6B0C-C2CD-A291BCAAF727}"/>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251652" y="3688404"/>
            <a:ext cx="948419" cy="203581"/>
          </a:xfrm>
          <a:prstGeom prst="rect">
            <a:avLst/>
          </a:prstGeom>
        </p:spPr>
      </p:pic>
      <p:sp>
        <p:nvSpPr>
          <p:cNvPr id="24" name="Left Brace 23">
            <a:extLst>
              <a:ext uri="{FF2B5EF4-FFF2-40B4-BE49-F238E27FC236}">
                <a16:creationId xmlns:a16="http://schemas.microsoft.com/office/drawing/2014/main" id="{E1D77FA0-0F12-6614-8C00-D6B9144263A9}"/>
              </a:ext>
            </a:extLst>
          </p:cNvPr>
          <p:cNvSpPr/>
          <p:nvPr/>
        </p:nvSpPr>
        <p:spPr>
          <a:xfrm>
            <a:off x="1294915" y="2831700"/>
            <a:ext cx="230033" cy="564323"/>
          </a:xfrm>
          <a:prstGeom prst="leftBrace">
            <a:avLst>
              <a:gd name="adj1" fmla="val 33177"/>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e 24">
            <a:extLst>
              <a:ext uri="{FF2B5EF4-FFF2-40B4-BE49-F238E27FC236}">
                <a16:creationId xmlns:a16="http://schemas.microsoft.com/office/drawing/2014/main" id="{E6B023A3-A510-7A04-51CA-47C5F8CA759F}"/>
              </a:ext>
            </a:extLst>
          </p:cNvPr>
          <p:cNvSpPr/>
          <p:nvPr/>
        </p:nvSpPr>
        <p:spPr>
          <a:xfrm>
            <a:off x="1314729" y="3507472"/>
            <a:ext cx="230033" cy="564323"/>
          </a:xfrm>
          <a:prstGeom prst="leftBrace">
            <a:avLst>
              <a:gd name="adj1" fmla="val 33177"/>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Rounded Corners 10">
            <a:extLst>
              <a:ext uri="{FF2B5EF4-FFF2-40B4-BE49-F238E27FC236}">
                <a16:creationId xmlns:a16="http://schemas.microsoft.com/office/drawing/2014/main" id="{42142E0B-651F-3C02-9BC3-27B58264E2D2}"/>
              </a:ext>
            </a:extLst>
          </p:cNvPr>
          <p:cNvSpPr/>
          <p:nvPr/>
        </p:nvSpPr>
        <p:spPr>
          <a:xfrm>
            <a:off x="1619530" y="2788965"/>
            <a:ext cx="1906487" cy="639138"/>
          </a:xfrm>
          <a:prstGeom prst="roundRect">
            <a:avLst/>
          </a:prstGeom>
          <a:solidFill>
            <a:srgbClr val="AFD8EB">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13">
            <a:extLst>
              <a:ext uri="{FF2B5EF4-FFF2-40B4-BE49-F238E27FC236}">
                <a16:creationId xmlns:a16="http://schemas.microsoft.com/office/drawing/2014/main" id="{5741AA3A-4DD0-5DDC-3291-F61CD26119E2}"/>
              </a:ext>
            </a:extLst>
          </p:cNvPr>
          <p:cNvSpPr/>
          <p:nvPr/>
        </p:nvSpPr>
        <p:spPr>
          <a:xfrm>
            <a:off x="1619530" y="3470625"/>
            <a:ext cx="1906487" cy="639138"/>
          </a:xfrm>
          <a:prstGeom prst="roundRect">
            <a:avLst/>
          </a:prstGeom>
          <a:solidFill>
            <a:srgbClr val="92D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5FCDFEA-E2D2-8DD5-5D34-2C8607DC3886}"/>
              </a:ext>
            </a:extLst>
          </p:cNvPr>
          <p:cNvSpPr txBox="1"/>
          <p:nvPr/>
        </p:nvSpPr>
        <p:spPr>
          <a:xfrm>
            <a:off x="189486" y="6308999"/>
            <a:ext cx="11049000" cy="461665"/>
          </a:xfrm>
          <a:prstGeom prst="rect">
            <a:avLst/>
          </a:prstGeom>
          <a:noFill/>
        </p:spPr>
        <p:txBody>
          <a:bodyPr wrap="square" rtlCol="0">
            <a:spAutoFit/>
          </a:bodyPr>
          <a:lstStyle/>
          <a:p>
            <a:pPr algn="just"/>
            <a:r>
              <a:rPr lang="en-US" sz="1200" dirty="0">
                <a:latin typeface="LM Roman 9" panose="00000500000000000000" pitchFamily="50" charset="0"/>
              </a:rPr>
              <a:t>*</a:t>
            </a:r>
            <a:r>
              <a:rPr lang="en-US" sz="1200" dirty="0" err="1">
                <a:latin typeface="LM Roman 9" panose="00000500000000000000" pitchFamily="50" charset="0"/>
              </a:rPr>
              <a:t>Purnanand</a:t>
            </a:r>
            <a:r>
              <a:rPr lang="en-US" sz="1200" dirty="0">
                <a:latin typeface="LM Roman 9" panose="00000500000000000000" pitchFamily="50" charset="0"/>
              </a:rPr>
              <a:t> Elango, </a:t>
            </a:r>
            <a:r>
              <a:rPr lang="en-US" sz="1200" dirty="0" err="1">
                <a:latin typeface="LM Roman 9" panose="00000500000000000000" pitchFamily="50" charset="0"/>
              </a:rPr>
              <a:t>Dayou</a:t>
            </a:r>
            <a:r>
              <a:rPr lang="en-US" sz="1200" dirty="0">
                <a:latin typeface="LM Roman 9" panose="00000500000000000000" pitchFamily="50" charset="0"/>
              </a:rPr>
              <a:t> Luo, Abhinav G. Kamath, Samet Uzun, </a:t>
            </a:r>
            <a:r>
              <a:rPr lang="en-US" sz="1200" dirty="0" err="1">
                <a:latin typeface="LM Roman 9" panose="00000500000000000000" pitchFamily="50" charset="0"/>
              </a:rPr>
              <a:t>Taewan</a:t>
            </a:r>
            <a:r>
              <a:rPr lang="en-US" sz="1200" dirty="0">
                <a:latin typeface="LM Roman 9" panose="00000500000000000000" pitchFamily="50" charset="0"/>
              </a:rPr>
              <a:t> </a:t>
            </a:r>
            <a:r>
              <a:rPr lang="en-US" sz="1200" dirty="0" err="1">
                <a:latin typeface="LM Roman 9" panose="00000500000000000000" pitchFamily="50" charset="0"/>
              </a:rPr>
              <a:t>Kim,and</a:t>
            </a:r>
            <a:r>
              <a:rPr lang="en-US" sz="1200" dirty="0">
                <a:latin typeface="LM Roman 9" panose="00000500000000000000" pitchFamily="50" charset="0"/>
              </a:rPr>
              <a:t> Behcet </a:t>
            </a:r>
            <a:r>
              <a:rPr lang="en-US" sz="1200" dirty="0" err="1">
                <a:latin typeface="LM Roman 9" panose="00000500000000000000" pitchFamily="50" charset="0"/>
              </a:rPr>
              <a:t>Acıkmese</a:t>
            </a:r>
            <a:r>
              <a:rPr lang="en-US" sz="1200" dirty="0">
                <a:latin typeface="LM Roman 9" panose="00000500000000000000" pitchFamily="50" charset="0"/>
              </a:rPr>
              <a:t>. Successive convexification for trajectory optimization with continuous-time constraint satisfaction, 2024.</a:t>
            </a:r>
          </a:p>
        </p:txBody>
      </p:sp>
      <p:pic>
        <p:nvPicPr>
          <p:cNvPr id="4" name="Picture 3">
            <a:extLst>
              <a:ext uri="{FF2B5EF4-FFF2-40B4-BE49-F238E27FC236}">
                <a16:creationId xmlns:a16="http://schemas.microsoft.com/office/drawing/2014/main" id="{EAF690B7-AF2F-41DA-8B5E-43289D252413}"/>
              </a:ext>
            </a:extLst>
          </p:cNvPr>
          <p:cNvPicPr>
            <a:picLocks noChangeAspect="1"/>
          </p:cNvPicPr>
          <p:nvPr/>
        </p:nvPicPr>
        <p:blipFill>
          <a:blip r:embed="rId8"/>
          <a:stretch>
            <a:fillRect/>
          </a:stretch>
        </p:blipFill>
        <p:spPr>
          <a:xfrm>
            <a:off x="8224106" y="1444641"/>
            <a:ext cx="2348364" cy="2886980"/>
          </a:xfrm>
          <a:prstGeom prst="rect">
            <a:avLst/>
          </a:prstGeom>
        </p:spPr>
      </p:pic>
      <p:pic>
        <p:nvPicPr>
          <p:cNvPr id="5" name="Picture 4">
            <a:extLst>
              <a:ext uri="{FF2B5EF4-FFF2-40B4-BE49-F238E27FC236}">
                <a16:creationId xmlns:a16="http://schemas.microsoft.com/office/drawing/2014/main" id="{AEF46E97-2F3B-C449-B903-D81266CB4CEA}"/>
              </a:ext>
            </a:extLst>
          </p:cNvPr>
          <p:cNvPicPr>
            <a:picLocks noChangeAspect="1"/>
          </p:cNvPicPr>
          <p:nvPr/>
        </p:nvPicPr>
        <p:blipFill>
          <a:blip r:embed="rId9"/>
          <a:stretch>
            <a:fillRect/>
          </a:stretch>
        </p:blipFill>
        <p:spPr>
          <a:xfrm>
            <a:off x="1192238" y="4938015"/>
            <a:ext cx="5787296" cy="804023"/>
          </a:xfrm>
          <a:prstGeom prst="rect">
            <a:avLst/>
          </a:prstGeom>
        </p:spPr>
      </p:pic>
    </p:spTree>
    <p:extLst>
      <p:ext uri="{BB962C8B-B14F-4D97-AF65-F5344CB8AC3E}">
        <p14:creationId xmlns:p14="http://schemas.microsoft.com/office/powerpoint/2010/main" val="1482755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5C9BB-5DAA-0DD2-ADA3-3C4312CDA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2F4481-F0FF-FF6F-6969-5B74EE22ABF6}"/>
              </a:ext>
            </a:extLst>
          </p:cNvPr>
          <p:cNvSpPr>
            <a:spLocks noGrp="1"/>
          </p:cNvSpPr>
          <p:nvPr>
            <p:ph type="title"/>
          </p:nvPr>
        </p:nvSpPr>
        <p:spPr/>
        <p:txBody>
          <a:bodyPr/>
          <a:lstStyle/>
          <a:p>
            <a:r>
              <a:rPr lang="en-US" dirty="0"/>
              <a:t>Solution Approach: CT-</a:t>
            </a:r>
            <a:r>
              <a:rPr lang="en-US" dirty="0" err="1"/>
              <a:t>SCvx</a:t>
            </a:r>
            <a:endParaRPr lang="en-US" dirty="0"/>
          </a:p>
        </p:txBody>
      </p:sp>
      <p:sp>
        <p:nvSpPr>
          <p:cNvPr id="3" name="Slide Number Placeholder 2">
            <a:extLst>
              <a:ext uri="{FF2B5EF4-FFF2-40B4-BE49-F238E27FC236}">
                <a16:creationId xmlns:a16="http://schemas.microsoft.com/office/drawing/2014/main" id="{D7DAA0F4-D786-D901-BBCB-1B549935144D}"/>
              </a:ext>
            </a:extLst>
          </p:cNvPr>
          <p:cNvSpPr>
            <a:spLocks noGrp="1"/>
          </p:cNvSpPr>
          <p:nvPr>
            <p:ph type="sldNum" sz="quarter" idx="12"/>
          </p:nvPr>
        </p:nvSpPr>
        <p:spPr/>
        <p:txBody>
          <a:bodyPr/>
          <a:lstStyle/>
          <a:p>
            <a:fld id="{7CD4A8CD-EAB6-4D22-9220-AD4C2B609027}" type="slidenum">
              <a:rPr lang="en-US" smtClean="0"/>
              <a:t>25</a:t>
            </a:fld>
            <a:endParaRPr lang="en-US"/>
          </a:p>
        </p:txBody>
      </p:sp>
      <p:sp>
        <p:nvSpPr>
          <p:cNvPr id="14" name="Rectangle: Rounded Corners 23">
            <a:extLst>
              <a:ext uri="{FF2B5EF4-FFF2-40B4-BE49-F238E27FC236}">
                <a16:creationId xmlns:a16="http://schemas.microsoft.com/office/drawing/2014/main" id="{3AA26936-4935-7D9F-1B04-599EFE51C99B}"/>
              </a:ext>
            </a:extLst>
          </p:cNvPr>
          <p:cNvSpPr/>
          <p:nvPr/>
        </p:nvSpPr>
        <p:spPr>
          <a:xfrm>
            <a:off x="957843" y="4694817"/>
            <a:ext cx="9614627" cy="1297560"/>
          </a:xfrm>
          <a:prstGeom prst="roundRect">
            <a:avLst/>
          </a:prstGeom>
          <a:solidFill>
            <a:srgbClr val="A18563">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LT Pro Light"/>
              <a:ea typeface="+mn-ea"/>
              <a:cs typeface="+mn-cs"/>
            </a:endParaRPr>
          </a:p>
        </p:txBody>
      </p:sp>
      <p:sp>
        <p:nvSpPr>
          <p:cNvPr id="15" name="TextBox 14">
            <a:extLst>
              <a:ext uri="{FF2B5EF4-FFF2-40B4-BE49-F238E27FC236}">
                <a16:creationId xmlns:a16="http://schemas.microsoft.com/office/drawing/2014/main" id="{6D839E61-F606-B009-4FE5-63951E661FCC}"/>
              </a:ext>
            </a:extLst>
          </p:cNvPr>
          <p:cNvSpPr txBox="1"/>
          <p:nvPr/>
        </p:nvSpPr>
        <p:spPr>
          <a:xfrm>
            <a:off x="957844" y="4191455"/>
            <a:ext cx="2875724" cy="400110"/>
          </a:xfrm>
          <a:prstGeom prst="rect">
            <a:avLst/>
          </a:prstGeom>
          <a:noFill/>
        </p:spPr>
        <p:txBody>
          <a:bodyPr wrap="none" rtlCol="0">
            <a:spAutoFit/>
          </a:bodyPr>
          <a:lstStyle/>
          <a:p>
            <a:pPr defTabSz="914400"/>
            <a:r>
              <a:rPr lang="en-US" sz="2000" b="1" dirty="0">
                <a:solidFill>
                  <a:prstClr val="black"/>
                </a:solidFill>
                <a:latin typeface="LM Roman 9" panose="00000500000000000000" pitchFamily="50" charset="0"/>
              </a:rPr>
              <a:t>Constraint Reformulation</a:t>
            </a:r>
          </a:p>
        </p:txBody>
      </p:sp>
      <p:pic>
        <p:nvPicPr>
          <p:cNvPr id="19" name="Picture 18">
            <a:extLst>
              <a:ext uri="{FF2B5EF4-FFF2-40B4-BE49-F238E27FC236}">
                <a16:creationId xmlns:a16="http://schemas.microsoft.com/office/drawing/2014/main" id="{35ED972F-C966-0479-651B-2C1FA5E7B401}"/>
              </a:ext>
            </a:extLst>
          </p:cNvPr>
          <p:cNvPicPr>
            <a:picLocks noChangeAspect="1"/>
          </p:cNvPicPr>
          <p:nvPr/>
        </p:nvPicPr>
        <p:blipFill>
          <a:blip r:embed="rId5"/>
          <a:stretch>
            <a:fillRect/>
          </a:stretch>
        </p:blipFill>
        <p:spPr>
          <a:xfrm>
            <a:off x="8224106" y="1444641"/>
            <a:ext cx="2348364" cy="2886980"/>
          </a:xfrm>
          <a:prstGeom prst="rect">
            <a:avLst/>
          </a:prstGeom>
        </p:spPr>
      </p:pic>
      <p:sp>
        <p:nvSpPr>
          <p:cNvPr id="20" name="TextBox 19">
            <a:extLst>
              <a:ext uri="{FF2B5EF4-FFF2-40B4-BE49-F238E27FC236}">
                <a16:creationId xmlns:a16="http://schemas.microsoft.com/office/drawing/2014/main" id="{037D0F88-1FF0-3355-5BFC-07F1A6913196}"/>
              </a:ext>
            </a:extLst>
          </p:cNvPr>
          <p:cNvSpPr txBox="1"/>
          <p:nvPr/>
        </p:nvSpPr>
        <p:spPr>
          <a:xfrm>
            <a:off x="957844" y="1444641"/>
            <a:ext cx="2845587" cy="400110"/>
          </a:xfrm>
          <a:prstGeom prst="rect">
            <a:avLst/>
          </a:prstGeom>
          <a:noFill/>
        </p:spPr>
        <p:txBody>
          <a:bodyPr wrap="none" rtlCol="0">
            <a:spAutoFit/>
          </a:bodyPr>
          <a:lstStyle/>
          <a:p>
            <a:pPr defTabSz="914400"/>
            <a:r>
              <a:rPr lang="en-US" sz="2000" b="1" dirty="0">
                <a:solidFill>
                  <a:prstClr val="black"/>
                </a:solidFill>
              </a:rPr>
              <a:t>Optimal Control Problem</a:t>
            </a:r>
          </a:p>
        </p:txBody>
      </p:sp>
      <p:pic>
        <p:nvPicPr>
          <p:cNvPr id="21" name="Picture 20" descr="\documentclass{article}&#10;\usepackage{amsmath}&#10;\usepackage{amssymb}&#10;\usepackage{amstext}&#10;\pagestyle{empty}&#10;\begin{document}&#10;&#10;\begin{subequations}&#10;    \begin{align}&#10;        \underset{u, p}{\min} \quad &amp; J(x, u),\\&#10;        \textrm{s.t.} \quad&#10;        &amp;  \dot{x}(t) = f(t, x(t), u(t)),\\&#10;        &amp; C(x(t), u(t)) \leq 0,\\&#10;        &amp; g(x(t), u(t)) \leq 0,\\&#10;        &amp; x(t_0) - x_0 = 0,\\&#10;        &amp; x(t_f) - x_f = 0&#10;    \end{align}&#10;\end{subequations}&#10;&#10;&#10;&#10;\end{document}" title="IguanaTex Bitmap Display">
            <a:extLst>
              <a:ext uri="{FF2B5EF4-FFF2-40B4-BE49-F238E27FC236}">
                <a16:creationId xmlns:a16="http://schemas.microsoft.com/office/drawing/2014/main" id="{266327BF-B4FF-BBBE-0495-B2459DD710B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097561" y="1950185"/>
            <a:ext cx="5411740" cy="2133135"/>
          </a:xfrm>
          <a:prstGeom prst="rect">
            <a:avLst/>
          </a:prstGeom>
        </p:spPr>
      </p:pic>
      <p:pic>
        <p:nvPicPr>
          <p:cNvPr id="22" name="Picture 21" descr="\documentclass{article}&#10;\usepackage{amsmath}&#10;\pagestyle{empty}&#10;\begin{document}&#10;&#10;$l(x, u) \leq 0$&#10;&#10;&#10;\end{document}" title="IguanaTex Bitmap Display">
            <a:extLst>
              <a:ext uri="{FF2B5EF4-FFF2-40B4-BE49-F238E27FC236}">
                <a16:creationId xmlns:a16="http://schemas.microsoft.com/office/drawing/2014/main" id="{99C40411-6CDA-05D2-D3C0-E886A99DCAC5}"/>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93800" y="3016752"/>
            <a:ext cx="898438" cy="203581"/>
          </a:xfrm>
          <a:prstGeom prst="rect">
            <a:avLst/>
          </a:prstGeom>
        </p:spPr>
      </p:pic>
      <p:pic>
        <p:nvPicPr>
          <p:cNvPr id="23" name="Picture 22" descr="\documentclass{article}&#10;\usepackage{amsmath}&#10;\pagestyle{empty}&#10;\begin{document}&#10;&#10;$h(x, u) = 0$&#10;&#10;&#10;\end{document}" title="IguanaTex Bitmap Display">
            <a:extLst>
              <a:ext uri="{FF2B5EF4-FFF2-40B4-BE49-F238E27FC236}">
                <a16:creationId xmlns:a16="http://schemas.microsoft.com/office/drawing/2014/main" id="{89E5EF73-B407-43F7-4AEA-4F13E4707502}"/>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251652" y="3688404"/>
            <a:ext cx="948419" cy="203581"/>
          </a:xfrm>
          <a:prstGeom prst="rect">
            <a:avLst/>
          </a:prstGeom>
        </p:spPr>
      </p:pic>
      <p:sp>
        <p:nvSpPr>
          <p:cNvPr id="24" name="Left Brace 23">
            <a:extLst>
              <a:ext uri="{FF2B5EF4-FFF2-40B4-BE49-F238E27FC236}">
                <a16:creationId xmlns:a16="http://schemas.microsoft.com/office/drawing/2014/main" id="{AB252ACD-0D1F-5F0C-89B9-296CB3754DF3}"/>
              </a:ext>
            </a:extLst>
          </p:cNvPr>
          <p:cNvSpPr/>
          <p:nvPr/>
        </p:nvSpPr>
        <p:spPr>
          <a:xfrm>
            <a:off x="1294915" y="2831700"/>
            <a:ext cx="230033" cy="564323"/>
          </a:xfrm>
          <a:prstGeom prst="leftBrace">
            <a:avLst>
              <a:gd name="adj1" fmla="val 33177"/>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e 24">
            <a:extLst>
              <a:ext uri="{FF2B5EF4-FFF2-40B4-BE49-F238E27FC236}">
                <a16:creationId xmlns:a16="http://schemas.microsoft.com/office/drawing/2014/main" id="{6DE61A51-9C72-C265-842D-EA52EEF77616}"/>
              </a:ext>
            </a:extLst>
          </p:cNvPr>
          <p:cNvSpPr/>
          <p:nvPr/>
        </p:nvSpPr>
        <p:spPr>
          <a:xfrm>
            <a:off x="1314729" y="3507472"/>
            <a:ext cx="230033" cy="564323"/>
          </a:xfrm>
          <a:prstGeom prst="leftBrace">
            <a:avLst>
              <a:gd name="adj1" fmla="val 33177"/>
              <a:gd name="adj2" fmla="val 500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Rounded Corners 10">
            <a:extLst>
              <a:ext uri="{FF2B5EF4-FFF2-40B4-BE49-F238E27FC236}">
                <a16:creationId xmlns:a16="http://schemas.microsoft.com/office/drawing/2014/main" id="{9E67CC36-4180-CF18-E5EE-A19BEA656B79}"/>
              </a:ext>
            </a:extLst>
          </p:cNvPr>
          <p:cNvSpPr/>
          <p:nvPr/>
        </p:nvSpPr>
        <p:spPr>
          <a:xfrm>
            <a:off x="1619530" y="2788965"/>
            <a:ext cx="1906487" cy="639138"/>
          </a:xfrm>
          <a:prstGeom prst="roundRect">
            <a:avLst/>
          </a:prstGeom>
          <a:solidFill>
            <a:srgbClr val="AFD8EB">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13">
            <a:extLst>
              <a:ext uri="{FF2B5EF4-FFF2-40B4-BE49-F238E27FC236}">
                <a16:creationId xmlns:a16="http://schemas.microsoft.com/office/drawing/2014/main" id="{AAB9BBB2-BB0F-DA4A-A719-BB375D12C022}"/>
              </a:ext>
            </a:extLst>
          </p:cNvPr>
          <p:cNvSpPr/>
          <p:nvPr/>
        </p:nvSpPr>
        <p:spPr>
          <a:xfrm>
            <a:off x="1619530" y="3470625"/>
            <a:ext cx="1906487" cy="639138"/>
          </a:xfrm>
          <a:prstGeom prst="roundRect">
            <a:avLst/>
          </a:prstGeom>
          <a:solidFill>
            <a:srgbClr val="92D05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B5DF400-D920-979C-E8E3-4ED1CE036BB4}"/>
              </a:ext>
            </a:extLst>
          </p:cNvPr>
          <p:cNvPicPr>
            <a:picLocks noChangeAspect="1"/>
          </p:cNvPicPr>
          <p:nvPr/>
        </p:nvPicPr>
        <p:blipFill>
          <a:blip r:embed="rId9"/>
          <a:stretch>
            <a:fillRect/>
          </a:stretch>
        </p:blipFill>
        <p:spPr>
          <a:xfrm>
            <a:off x="1437058" y="5049291"/>
            <a:ext cx="8561163" cy="674657"/>
          </a:xfrm>
          <a:prstGeom prst="rect">
            <a:avLst/>
          </a:prstGeom>
        </p:spPr>
      </p:pic>
      <p:sp>
        <p:nvSpPr>
          <p:cNvPr id="6" name="TextBox 5">
            <a:extLst>
              <a:ext uri="{FF2B5EF4-FFF2-40B4-BE49-F238E27FC236}">
                <a16:creationId xmlns:a16="http://schemas.microsoft.com/office/drawing/2014/main" id="{062347F4-0DD4-1D99-0136-600FBB11BEE0}"/>
              </a:ext>
            </a:extLst>
          </p:cNvPr>
          <p:cNvSpPr txBox="1"/>
          <p:nvPr/>
        </p:nvSpPr>
        <p:spPr>
          <a:xfrm>
            <a:off x="189486" y="6308999"/>
            <a:ext cx="11049000" cy="461665"/>
          </a:xfrm>
          <a:prstGeom prst="rect">
            <a:avLst/>
          </a:prstGeom>
          <a:noFill/>
        </p:spPr>
        <p:txBody>
          <a:bodyPr wrap="square" rtlCol="0">
            <a:spAutoFit/>
          </a:bodyPr>
          <a:lstStyle/>
          <a:p>
            <a:pPr algn="just"/>
            <a:r>
              <a:rPr lang="en-US" sz="1200" dirty="0">
                <a:latin typeface="LM Roman 9" panose="00000500000000000000" pitchFamily="50" charset="0"/>
              </a:rPr>
              <a:t>*</a:t>
            </a:r>
            <a:r>
              <a:rPr lang="en-US" sz="1200" dirty="0" err="1">
                <a:latin typeface="LM Roman 9" panose="00000500000000000000" pitchFamily="50" charset="0"/>
              </a:rPr>
              <a:t>Purnanand</a:t>
            </a:r>
            <a:r>
              <a:rPr lang="en-US" sz="1200" dirty="0">
                <a:latin typeface="LM Roman 9" panose="00000500000000000000" pitchFamily="50" charset="0"/>
              </a:rPr>
              <a:t> Elango, </a:t>
            </a:r>
            <a:r>
              <a:rPr lang="en-US" sz="1200" dirty="0" err="1">
                <a:latin typeface="LM Roman 9" panose="00000500000000000000" pitchFamily="50" charset="0"/>
              </a:rPr>
              <a:t>Dayou</a:t>
            </a:r>
            <a:r>
              <a:rPr lang="en-US" sz="1200" dirty="0">
                <a:latin typeface="LM Roman 9" panose="00000500000000000000" pitchFamily="50" charset="0"/>
              </a:rPr>
              <a:t> Luo, Abhinav G. Kamath, Samet Uzun, </a:t>
            </a:r>
            <a:r>
              <a:rPr lang="en-US" sz="1200" dirty="0" err="1">
                <a:latin typeface="LM Roman 9" panose="00000500000000000000" pitchFamily="50" charset="0"/>
              </a:rPr>
              <a:t>Taewan</a:t>
            </a:r>
            <a:r>
              <a:rPr lang="en-US" sz="1200" dirty="0">
                <a:latin typeface="LM Roman 9" panose="00000500000000000000" pitchFamily="50" charset="0"/>
              </a:rPr>
              <a:t> </a:t>
            </a:r>
            <a:r>
              <a:rPr lang="en-US" sz="1200" dirty="0" err="1">
                <a:latin typeface="LM Roman 9" panose="00000500000000000000" pitchFamily="50" charset="0"/>
              </a:rPr>
              <a:t>Kim,and</a:t>
            </a:r>
            <a:r>
              <a:rPr lang="en-US" sz="1200" dirty="0">
                <a:latin typeface="LM Roman 9" panose="00000500000000000000" pitchFamily="50" charset="0"/>
              </a:rPr>
              <a:t> Behcet </a:t>
            </a:r>
            <a:r>
              <a:rPr lang="en-US" sz="1200" dirty="0" err="1">
                <a:latin typeface="LM Roman 9" panose="00000500000000000000" pitchFamily="50" charset="0"/>
              </a:rPr>
              <a:t>Acıkmese</a:t>
            </a:r>
            <a:r>
              <a:rPr lang="en-US" sz="1200" dirty="0">
                <a:latin typeface="LM Roman 9" panose="00000500000000000000" pitchFamily="50" charset="0"/>
              </a:rPr>
              <a:t>. Successive convexification for trajectory optimization with continuous-time constraint satisfaction, 2024.</a:t>
            </a:r>
          </a:p>
        </p:txBody>
      </p:sp>
    </p:spTree>
    <p:extLst>
      <p:ext uri="{BB962C8B-B14F-4D97-AF65-F5344CB8AC3E}">
        <p14:creationId xmlns:p14="http://schemas.microsoft.com/office/powerpoint/2010/main" val="3078362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38834-DB7A-ECB4-12D9-409626AE9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3C8B1A-2C45-4766-36C9-A692294E5E9D}"/>
              </a:ext>
            </a:extLst>
          </p:cNvPr>
          <p:cNvSpPr>
            <a:spLocks noGrp="1"/>
          </p:cNvSpPr>
          <p:nvPr>
            <p:ph type="title"/>
          </p:nvPr>
        </p:nvSpPr>
        <p:spPr/>
        <p:txBody>
          <a:bodyPr/>
          <a:lstStyle/>
          <a:p>
            <a:r>
              <a:rPr lang="en-US" b="1" dirty="0"/>
              <a:t>Problem Statement</a:t>
            </a:r>
          </a:p>
        </p:txBody>
      </p:sp>
      <p:sp>
        <p:nvSpPr>
          <p:cNvPr id="4" name="Slide Number Placeholder 3">
            <a:extLst>
              <a:ext uri="{FF2B5EF4-FFF2-40B4-BE49-F238E27FC236}">
                <a16:creationId xmlns:a16="http://schemas.microsoft.com/office/drawing/2014/main" id="{4522BA0E-A947-FB1D-1450-F533BA592E4B}"/>
              </a:ext>
            </a:extLst>
          </p:cNvPr>
          <p:cNvSpPr>
            <a:spLocks noGrp="1"/>
          </p:cNvSpPr>
          <p:nvPr>
            <p:ph type="sldNum" sz="quarter" idx="12"/>
          </p:nvPr>
        </p:nvSpPr>
        <p:spPr/>
        <p:txBody>
          <a:bodyPr/>
          <a:lstStyle/>
          <a:p>
            <a:fld id="{7CD4A8CD-EAB6-4D22-9220-AD4C2B609027}" type="slidenum">
              <a:rPr lang="en-US" smtClean="0"/>
              <a:t>3</a:t>
            </a:fld>
            <a:endParaRPr lang="en-US"/>
          </a:p>
        </p:txBody>
      </p:sp>
      <p:pic>
        <p:nvPicPr>
          <p:cNvPr id="308" name="Picture 307">
            <a:extLst>
              <a:ext uri="{FF2B5EF4-FFF2-40B4-BE49-F238E27FC236}">
                <a16:creationId xmlns:a16="http://schemas.microsoft.com/office/drawing/2014/main" id="{9C5873CA-37BD-9F11-064E-76DE9E31AE6F}"/>
              </a:ext>
            </a:extLst>
          </p:cNvPr>
          <p:cNvPicPr>
            <a:picLocks noChangeAspect="1"/>
          </p:cNvPicPr>
          <p:nvPr/>
        </p:nvPicPr>
        <p:blipFill>
          <a:blip r:embed="rId3"/>
          <a:stretch>
            <a:fillRect/>
          </a:stretch>
        </p:blipFill>
        <p:spPr>
          <a:xfrm>
            <a:off x="1064872" y="1248244"/>
            <a:ext cx="2777923" cy="1010154"/>
          </a:xfrm>
          <a:prstGeom prst="rect">
            <a:avLst/>
          </a:prstGeom>
        </p:spPr>
      </p:pic>
      <p:sp>
        <p:nvSpPr>
          <p:cNvPr id="429" name="Oval 428">
            <a:extLst>
              <a:ext uri="{FF2B5EF4-FFF2-40B4-BE49-F238E27FC236}">
                <a16:creationId xmlns:a16="http://schemas.microsoft.com/office/drawing/2014/main" id="{7DA4A665-722A-C034-2913-3E77EF9EFC3D}"/>
              </a:ext>
            </a:extLst>
          </p:cNvPr>
          <p:cNvSpPr/>
          <p:nvPr/>
        </p:nvSpPr>
        <p:spPr>
          <a:xfrm rot="3562635">
            <a:off x="315993" y="3467803"/>
            <a:ext cx="3534725" cy="1477200"/>
          </a:xfrm>
          <a:prstGeom prst="ellipse">
            <a:avLst/>
          </a:prstGeom>
          <a:noFill/>
          <a:ln w="19050" cap="flat" cmpd="sng" algn="ctr">
            <a:solidFill>
              <a:schemeClr val="accent5">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31" name="Oval 430">
            <a:extLst>
              <a:ext uri="{FF2B5EF4-FFF2-40B4-BE49-F238E27FC236}">
                <a16:creationId xmlns:a16="http://schemas.microsoft.com/office/drawing/2014/main" id="{E9F6C236-0058-625B-4218-F43C2A321188}"/>
              </a:ext>
            </a:extLst>
          </p:cNvPr>
          <p:cNvSpPr/>
          <p:nvPr/>
        </p:nvSpPr>
        <p:spPr>
          <a:xfrm rot="19751004">
            <a:off x="4077957" y="3154119"/>
            <a:ext cx="930010" cy="285624"/>
          </a:xfrm>
          <a:prstGeom prst="ellipse">
            <a:avLst/>
          </a:prstGeom>
          <a:solidFill>
            <a:sysClr val="windowText" lastClr="0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32" name="Isosceles Triangle 5">
            <a:extLst>
              <a:ext uri="{FF2B5EF4-FFF2-40B4-BE49-F238E27FC236}">
                <a16:creationId xmlns:a16="http://schemas.microsoft.com/office/drawing/2014/main" id="{D6A92511-AAA7-3178-45FE-5CB962EBF5CA}"/>
              </a:ext>
            </a:extLst>
          </p:cNvPr>
          <p:cNvSpPr/>
          <p:nvPr/>
        </p:nvSpPr>
        <p:spPr>
          <a:xfrm rot="3096596">
            <a:off x="6446679" y="3923157"/>
            <a:ext cx="741079" cy="599789"/>
          </a:xfrm>
          <a:prstGeom prst="triangle">
            <a:avLst/>
          </a:prstGeom>
          <a:solidFill>
            <a:sysClr val="windowText" lastClr="0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33" name="Rectangle 432">
            <a:extLst>
              <a:ext uri="{FF2B5EF4-FFF2-40B4-BE49-F238E27FC236}">
                <a16:creationId xmlns:a16="http://schemas.microsoft.com/office/drawing/2014/main" id="{0EB1E483-721C-500B-8837-1CC2D1C874DB}"/>
              </a:ext>
            </a:extLst>
          </p:cNvPr>
          <p:cNvSpPr/>
          <p:nvPr/>
        </p:nvSpPr>
        <p:spPr>
          <a:xfrm rot="2642566">
            <a:off x="7257719" y="2552775"/>
            <a:ext cx="707616" cy="623741"/>
          </a:xfrm>
          <a:prstGeom prst="rect">
            <a:avLst/>
          </a:prstGeom>
          <a:solidFill>
            <a:sysClr val="windowText" lastClr="0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34" name="Oval 433">
            <a:extLst>
              <a:ext uri="{FF2B5EF4-FFF2-40B4-BE49-F238E27FC236}">
                <a16:creationId xmlns:a16="http://schemas.microsoft.com/office/drawing/2014/main" id="{51484FB7-4269-17A4-A9ED-6B4B7EED0887}"/>
              </a:ext>
            </a:extLst>
          </p:cNvPr>
          <p:cNvSpPr/>
          <p:nvPr/>
        </p:nvSpPr>
        <p:spPr>
          <a:xfrm rot="3139816">
            <a:off x="8173599" y="1093874"/>
            <a:ext cx="3718996" cy="2468735"/>
          </a:xfrm>
          <a:prstGeom prst="ellipse">
            <a:avLst/>
          </a:prstGeom>
          <a:noFill/>
          <a:ln w="2222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cxnSp>
        <p:nvCxnSpPr>
          <p:cNvPr id="438" name="Straight Connector 437">
            <a:extLst>
              <a:ext uri="{FF2B5EF4-FFF2-40B4-BE49-F238E27FC236}">
                <a16:creationId xmlns:a16="http://schemas.microsoft.com/office/drawing/2014/main" id="{66C1754A-9525-C558-0EA8-99E56B1B0878}"/>
              </a:ext>
            </a:extLst>
          </p:cNvPr>
          <p:cNvCxnSpPr>
            <a:cxnSpLocks/>
            <a:stCxn id="520" idx="6"/>
            <a:endCxn id="527" idx="2"/>
          </p:cNvCxnSpPr>
          <p:nvPr/>
        </p:nvCxnSpPr>
        <p:spPr>
          <a:xfrm>
            <a:off x="1497318" y="3438625"/>
            <a:ext cx="882101" cy="653858"/>
          </a:xfrm>
          <a:prstGeom prst="line">
            <a:avLst/>
          </a:prstGeom>
          <a:noFill/>
          <a:ln w="38100" cap="flat" cmpd="sng" algn="ctr">
            <a:solidFill>
              <a:srgbClr val="FF0000"/>
            </a:solidFill>
            <a:prstDash val="dash"/>
            <a:miter lim="800000"/>
          </a:ln>
          <a:effectLst/>
        </p:spPr>
      </p:cxnSp>
      <p:cxnSp>
        <p:nvCxnSpPr>
          <p:cNvPr id="439" name="Straight Connector 438">
            <a:extLst>
              <a:ext uri="{FF2B5EF4-FFF2-40B4-BE49-F238E27FC236}">
                <a16:creationId xmlns:a16="http://schemas.microsoft.com/office/drawing/2014/main" id="{BA28FC60-DC7E-2A8F-8D74-F3F6D2141413}"/>
              </a:ext>
            </a:extLst>
          </p:cNvPr>
          <p:cNvCxnSpPr>
            <a:cxnSpLocks/>
            <a:stCxn id="527" idx="6"/>
            <a:endCxn id="534" idx="2"/>
          </p:cNvCxnSpPr>
          <p:nvPr/>
        </p:nvCxnSpPr>
        <p:spPr>
          <a:xfrm>
            <a:off x="2411520" y="4149308"/>
            <a:ext cx="95675" cy="938733"/>
          </a:xfrm>
          <a:prstGeom prst="line">
            <a:avLst/>
          </a:prstGeom>
          <a:noFill/>
          <a:ln w="38100" cap="flat" cmpd="sng" algn="ctr">
            <a:solidFill>
              <a:srgbClr val="FF0000"/>
            </a:solidFill>
            <a:prstDash val="dash"/>
            <a:miter lim="800000"/>
          </a:ln>
          <a:effectLst/>
        </p:spPr>
      </p:cxnSp>
      <p:cxnSp>
        <p:nvCxnSpPr>
          <p:cNvPr id="445" name="Straight Arrow Connector 444">
            <a:extLst>
              <a:ext uri="{FF2B5EF4-FFF2-40B4-BE49-F238E27FC236}">
                <a16:creationId xmlns:a16="http://schemas.microsoft.com/office/drawing/2014/main" id="{B37FC2F0-FB08-22CA-BA0E-B267F0A846B0}"/>
              </a:ext>
            </a:extLst>
          </p:cNvPr>
          <p:cNvCxnSpPr>
            <a:cxnSpLocks/>
          </p:cNvCxnSpPr>
          <p:nvPr/>
        </p:nvCxnSpPr>
        <p:spPr>
          <a:xfrm>
            <a:off x="4303160" y="3092396"/>
            <a:ext cx="137023" cy="95715"/>
          </a:xfrm>
          <a:prstGeom prst="straightConnector1">
            <a:avLst/>
          </a:prstGeom>
          <a:noFill/>
          <a:ln w="19050" cap="flat" cmpd="sng" algn="ctr">
            <a:solidFill>
              <a:sysClr val="windowText" lastClr="000000"/>
            </a:solidFill>
            <a:prstDash val="solid"/>
            <a:miter lim="800000"/>
            <a:tailEnd type="triangle"/>
          </a:ln>
          <a:effectLst/>
        </p:spPr>
      </p:cxnSp>
      <p:cxnSp>
        <p:nvCxnSpPr>
          <p:cNvPr id="446" name="Straight Arrow Connector 445">
            <a:extLst>
              <a:ext uri="{FF2B5EF4-FFF2-40B4-BE49-F238E27FC236}">
                <a16:creationId xmlns:a16="http://schemas.microsoft.com/office/drawing/2014/main" id="{A058C158-15D1-3D64-ABEA-F1C6C99FBB44}"/>
              </a:ext>
            </a:extLst>
          </p:cNvPr>
          <p:cNvCxnSpPr>
            <a:cxnSpLocks/>
            <a:endCxn id="432" idx="5"/>
          </p:cNvCxnSpPr>
          <p:nvPr/>
        </p:nvCxnSpPr>
        <p:spPr>
          <a:xfrm flipH="1">
            <a:off x="6942771" y="4358245"/>
            <a:ext cx="245319" cy="10021"/>
          </a:xfrm>
          <a:prstGeom prst="straightConnector1">
            <a:avLst/>
          </a:prstGeom>
          <a:noFill/>
          <a:ln w="19050" cap="flat" cmpd="sng" algn="ctr">
            <a:solidFill>
              <a:sysClr val="windowText" lastClr="000000"/>
            </a:solidFill>
            <a:prstDash val="solid"/>
            <a:miter lim="800000"/>
            <a:tailEnd type="triangle"/>
          </a:ln>
          <a:effectLst/>
        </p:spPr>
      </p:cxnSp>
      <p:cxnSp>
        <p:nvCxnSpPr>
          <p:cNvPr id="447" name="Straight Arrow Connector 446">
            <a:extLst>
              <a:ext uri="{FF2B5EF4-FFF2-40B4-BE49-F238E27FC236}">
                <a16:creationId xmlns:a16="http://schemas.microsoft.com/office/drawing/2014/main" id="{DC70A158-26F1-CAFE-D49D-E051E6BC7987}"/>
              </a:ext>
            </a:extLst>
          </p:cNvPr>
          <p:cNvCxnSpPr>
            <a:cxnSpLocks/>
            <a:endCxn id="433" idx="3"/>
          </p:cNvCxnSpPr>
          <p:nvPr/>
        </p:nvCxnSpPr>
        <p:spPr>
          <a:xfrm flipH="1" flipV="1">
            <a:off x="7865852" y="3090043"/>
            <a:ext cx="226308" cy="18568"/>
          </a:xfrm>
          <a:prstGeom prst="straightConnector1">
            <a:avLst/>
          </a:prstGeom>
          <a:noFill/>
          <a:ln w="19050" cap="flat" cmpd="sng" algn="ctr">
            <a:solidFill>
              <a:sysClr val="windowText" lastClr="000000"/>
            </a:solidFill>
            <a:prstDash val="solid"/>
            <a:miter lim="800000"/>
            <a:tailEnd type="triangle"/>
          </a:ln>
          <a:effectLst/>
        </p:spPr>
      </p:cxnSp>
      <p:cxnSp>
        <p:nvCxnSpPr>
          <p:cNvPr id="451" name="Straight Arrow Connector 450">
            <a:extLst>
              <a:ext uri="{FF2B5EF4-FFF2-40B4-BE49-F238E27FC236}">
                <a16:creationId xmlns:a16="http://schemas.microsoft.com/office/drawing/2014/main" id="{93EAEDFB-3ABA-E33C-2876-A4F04B1C74BF}"/>
              </a:ext>
            </a:extLst>
          </p:cNvPr>
          <p:cNvCxnSpPr>
            <a:cxnSpLocks/>
          </p:cNvCxnSpPr>
          <p:nvPr/>
        </p:nvCxnSpPr>
        <p:spPr>
          <a:xfrm flipV="1">
            <a:off x="10366487" y="3957601"/>
            <a:ext cx="0" cy="431671"/>
          </a:xfrm>
          <a:prstGeom prst="straightConnector1">
            <a:avLst/>
          </a:prstGeom>
          <a:noFill/>
          <a:ln w="19050" cap="flat" cmpd="sng" algn="ctr">
            <a:solidFill>
              <a:sysClr val="windowText" lastClr="000000"/>
            </a:solidFill>
            <a:prstDash val="solid"/>
            <a:miter lim="800000"/>
            <a:tailEnd type="triangle"/>
          </a:ln>
          <a:effectLst/>
        </p:spPr>
      </p:cxnSp>
      <p:pic>
        <p:nvPicPr>
          <p:cNvPr id="547" name="Picture 546">
            <a:extLst>
              <a:ext uri="{FF2B5EF4-FFF2-40B4-BE49-F238E27FC236}">
                <a16:creationId xmlns:a16="http://schemas.microsoft.com/office/drawing/2014/main" id="{80E553E1-31FC-EAF5-3964-AA5E11B1D3ED}"/>
              </a:ext>
            </a:extLst>
          </p:cNvPr>
          <p:cNvPicPr>
            <a:picLocks noChangeAspect="1"/>
          </p:cNvPicPr>
          <p:nvPr/>
        </p:nvPicPr>
        <p:blipFill>
          <a:blip r:embed="rId4"/>
          <a:stretch>
            <a:fillRect/>
          </a:stretch>
        </p:blipFill>
        <p:spPr>
          <a:xfrm>
            <a:off x="7278132" y="4243945"/>
            <a:ext cx="292100" cy="228600"/>
          </a:xfrm>
          <a:prstGeom prst="rect">
            <a:avLst/>
          </a:prstGeom>
        </p:spPr>
      </p:pic>
      <p:pic>
        <p:nvPicPr>
          <p:cNvPr id="548" name="Picture 547">
            <a:extLst>
              <a:ext uri="{FF2B5EF4-FFF2-40B4-BE49-F238E27FC236}">
                <a16:creationId xmlns:a16="http://schemas.microsoft.com/office/drawing/2014/main" id="{EFE877DA-4CCD-D85E-6193-49D8012C37B2}"/>
              </a:ext>
            </a:extLst>
          </p:cNvPr>
          <p:cNvPicPr>
            <a:picLocks noChangeAspect="1"/>
          </p:cNvPicPr>
          <p:nvPr/>
        </p:nvPicPr>
        <p:blipFill>
          <a:blip r:embed="rId5"/>
          <a:stretch>
            <a:fillRect/>
          </a:stretch>
        </p:blipFill>
        <p:spPr>
          <a:xfrm>
            <a:off x="4168394" y="2841249"/>
            <a:ext cx="292100" cy="228600"/>
          </a:xfrm>
          <a:prstGeom prst="rect">
            <a:avLst/>
          </a:prstGeom>
        </p:spPr>
      </p:pic>
      <p:pic>
        <p:nvPicPr>
          <p:cNvPr id="549" name="Picture 548">
            <a:extLst>
              <a:ext uri="{FF2B5EF4-FFF2-40B4-BE49-F238E27FC236}">
                <a16:creationId xmlns:a16="http://schemas.microsoft.com/office/drawing/2014/main" id="{F1D96B05-60C4-2596-4D6D-558535F743CA}"/>
              </a:ext>
            </a:extLst>
          </p:cNvPr>
          <p:cNvPicPr>
            <a:picLocks noChangeAspect="1"/>
          </p:cNvPicPr>
          <p:nvPr/>
        </p:nvPicPr>
        <p:blipFill>
          <a:blip r:embed="rId6"/>
          <a:stretch>
            <a:fillRect/>
          </a:stretch>
        </p:blipFill>
        <p:spPr>
          <a:xfrm>
            <a:off x="8147039" y="3056079"/>
            <a:ext cx="292100" cy="228600"/>
          </a:xfrm>
          <a:prstGeom prst="rect">
            <a:avLst/>
          </a:prstGeom>
        </p:spPr>
      </p:pic>
      <p:pic>
        <p:nvPicPr>
          <p:cNvPr id="551" name="Picture 550">
            <a:extLst>
              <a:ext uri="{FF2B5EF4-FFF2-40B4-BE49-F238E27FC236}">
                <a16:creationId xmlns:a16="http://schemas.microsoft.com/office/drawing/2014/main" id="{C706D17C-2793-E512-585C-2AAEEE7FE9B5}"/>
              </a:ext>
            </a:extLst>
          </p:cNvPr>
          <p:cNvPicPr>
            <a:picLocks noChangeAspect="1"/>
          </p:cNvPicPr>
          <p:nvPr/>
        </p:nvPicPr>
        <p:blipFill>
          <a:blip r:embed="rId7"/>
          <a:stretch>
            <a:fillRect/>
          </a:stretch>
        </p:blipFill>
        <p:spPr>
          <a:xfrm>
            <a:off x="10258537" y="4459204"/>
            <a:ext cx="215900" cy="190500"/>
          </a:xfrm>
          <a:prstGeom prst="rect">
            <a:avLst/>
          </a:prstGeom>
        </p:spPr>
      </p:pic>
      <p:pic>
        <p:nvPicPr>
          <p:cNvPr id="552" name="Picture 551">
            <a:extLst>
              <a:ext uri="{FF2B5EF4-FFF2-40B4-BE49-F238E27FC236}">
                <a16:creationId xmlns:a16="http://schemas.microsoft.com/office/drawing/2014/main" id="{AC12A228-A1A5-C80A-8DAE-53D5C8F60C4A}"/>
              </a:ext>
            </a:extLst>
          </p:cNvPr>
          <p:cNvPicPr>
            <a:picLocks noChangeAspect="1"/>
          </p:cNvPicPr>
          <p:nvPr/>
        </p:nvPicPr>
        <p:blipFill>
          <a:blip r:embed="rId8"/>
          <a:stretch>
            <a:fillRect/>
          </a:stretch>
        </p:blipFill>
        <p:spPr>
          <a:xfrm>
            <a:off x="675541" y="4604469"/>
            <a:ext cx="177800" cy="190500"/>
          </a:xfrm>
          <a:prstGeom prst="rect">
            <a:avLst/>
          </a:prstGeom>
        </p:spPr>
      </p:pic>
      <p:cxnSp>
        <p:nvCxnSpPr>
          <p:cNvPr id="553" name="Straight Arrow Connector 552">
            <a:extLst>
              <a:ext uri="{FF2B5EF4-FFF2-40B4-BE49-F238E27FC236}">
                <a16:creationId xmlns:a16="http://schemas.microsoft.com/office/drawing/2014/main" id="{84BF118E-C8EB-088E-B45B-22E3281CC123}"/>
              </a:ext>
            </a:extLst>
          </p:cNvPr>
          <p:cNvCxnSpPr>
            <a:cxnSpLocks/>
          </p:cNvCxnSpPr>
          <p:nvPr/>
        </p:nvCxnSpPr>
        <p:spPr>
          <a:xfrm flipV="1">
            <a:off x="895755" y="4314092"/>
            <a:ext cx="398509" cy="290377"/>
          </a:xfrm>
          <a:prstGeom prst="straightConnector1">
            <a:avLst/>
          </a:prstGeom>
          <a:noFill/>
          <a:ln w="19050" cap="flat" cmpd="sng" algn="ctr">
            <a:solidFill>
              <a:sysClr val="windowText" lastClr="000000"/>
            </a:solidFill>
            <a:prstDash val="solid"/>
            <a:miter lim="800000"/>
            <a:tailEnd type="triangle"/>
          </a:ln>
          <a:effectLst/>
        </p:spPr>
      </p:cxnSp>
      <p:grpSp>
        <p:nvGrpSpPr>
          <p:cNvPr id="19" name="Group 18">
            <a:extLst>
              <a:ext uri="{FF2B5EF4-FFF2-40B4-BE49-F238E27FC236}">
                <a16:creationId xmlns:a16="http://schemas.microsoft.com/office/drawing/2014/main" id="{C6C22E45-762F-DEB6-CA22-91321B45078E}"/>
              </a:ext>
            </a:extLst>
          </p:cNvPr>
          <p:cNvGrpSpPr/>
          <p:nvPr/>
        </p:nvGrpSpPr>
        <p:grpSpPr>
          <a:xfrm>
            <a:off x="1186773" y="3084095"/>
            <a:ext cx="500568" cy="522720"/>
            <a:chOff x="1186773" y="3084095"/>
            <a:chExt cx="500568" cy="522720"/>
          </a:xfrm>
        </p:grpSpPr>
        <p:grpSp>
          <p:nvGrpSpPr>
            <p:cNvPr id="519" name="Group 518">
              <a:extLst>
                <a:ext uri="{FF2B5EF4-FFF2-40B4-BE49-F238E27FC236}">
                  <a16:creationId xmlns:a16="http://schemas.microsoft.com/office/drawing/2014/main" id="{0BEA765A-3696-4C29-1B11-080F156163C7}"/>
                </a:ext>
              </a:extLst>
            </p:cNvPr>
            <p:cNvGrpSpPr/>
            <p:nvPr/>
          </p:nvGrpSpPr>
          <p:grpSpPr>
            <a:xfrm rot="21341816">
              <a:off x="1274039" y="3214288"/>
              <a:ext cx="413302" cy="392527"/>
              <a:chOff x="3342174" y="5379353"/>
              <a:chExt cx="371192" cy="340105"/>
            </a:xfrm>
          </p:grpSpPr>
          <p:sp>
            <p:nvSpPr>
              <p:cNvPr id="520" name="Oval 519">
                <a:extLst>
                  <a:ext uri="{FF2B5EF4-FFF2-40B4-BE49-F238E27FC236}">
                    <a16:creationId xmlns:a16="http://schemas.microsoft.com/office/drawing/2014/main" id="{D570D6B8-1016-BC9A-5AD3-D10D02E7B7A1}"/>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1" name="Oval 520">
                <a:extLst>
                  <a:ext uri="{FF2B5EF4-FFF2-40B4-BE49-F238E27FC236}">
                    <a16:creationId xmlns:a16="http://schemas.microsoft.com/office/drawing/2014/main" id="{516B1B5D-B0D7-9CCA-4D90-406F61ABAAD6}"/>
                  </a:ext>
                </a:extLst>
              </p:cNvPr>
              <p:cNvSpPr/>
              <p:nvPr/>
            </p:nvSpPr>
            <p:spPr>
              <a:xfrm rot="3890415">
                <a:off x="3558053" y="5497009"/>
                <a:ext cx="143282" cy="167345"/>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22" name="Oval 521">
                <a:extLst>
                  <a:ext uri="{FF2B5EF4-FFF2-40B4-BE49-F238E27FC236}">
                    <a16:creationId xmlns:a16="http://schemas.microsoft.com/office/drawing/2014/main" id="{6A02F4A4-363B-281A-B32E-9788612BD2A8}"/>
                  </a:ext>
                </a:extLst>
              </p:cNvPr>
              <p:cNvSpPr/>
              <p:nvPr/>
            </p:nvSpPr>
            <p:spPr>
              <a:xfrm rot="3890415">
                <a:off x="3497137" y="5367321"/>
                <a:ext cx="143282" cy="167345"/>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23" name="Oval 522">
                <a:extLst>
                  <a:ext uri="{FF2B5EF4-FFF2-40B4-BE49-F238E27FC236}">
                    <a16:creationId xmlns:a16="http://schemas.microsoft.com/office/drawing/2014/main" id="{01F53E02-EA81-A28B-0A50-CB39A21183EE}"/>
                  </a:ext>
                </a:extLst>
              </p:cNvPr>
              <p:cNvSpPr/>
              <p:nvPr/>
            </p:nvSpPr>
            <p:spPr>
              <a:xfrm rot="3890415">
                <a:off x="3415121" y="5564144"/>
                <a:ext cx="143282" cy="167345"/>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24" name="Oval 523">
                <a:extLst>
                  <a:ext uri="{FF2B5EF4-FFF2-40B4-BE49-F238E27FC236}">
                    <a16:creationId xmlns:a16="http://schemas.microsoft.com/office/drawing/2014/main" id="{F6F1A080-ED10-7368-580A-6ECC77729EF3}"/>
                  </a:ext>
                </a:extLst>
              </p:cNvPr>
              <p:cNvSpPr/>
              <p:nvPr/>
            </p:nvSpPr>
            <p:spPr>
              <a:xfrm rot="3890415">
                <a:off x="3354206" y="5434456"/>
                <a:ext cx="143282" cy="167345"/>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pic>
          <p:nvPicPr>
            <p:cNvPr id="14" name="Picture 13">
              <a:extLst>
                <a:ext uri="{FF2B5EF4-FFF2-40B4-BE49-F238E27FC236}">
                  <a16:creationId xmlns:a16="http://schemas.microsoft.com/office/drawing/2014/main" id="{A813058C-D51C-E343-BA3C-E9C77462AEBF}"/>
                </a:ext>
              </a:extLst>
            </p:cNvPr>
            <p:cNvPicPr>
              <a:picLocks noChangeAspect="1"/>
            </p:cNvPicPr>
            <p:nvPr/>
          </p:nvPicPr>
          <p:blipFill>
            <a:blip r:embed="rId9"/>
            <a:stretch>
              <a:fillRect/>
            </a:stretch>
          </p:blipFill>
          <p:spPr>
            <a:xfrm>
              <a:off x="1186773" y="3084095"/>
              <a:ext cx="197651" cy="170699"/>
            </a:xfrm>
            <a:prstGeom prst="rect">
              <a:avLst/>
            </a:prstGeom>
          </p:spPr>
        </p:pic>
      </p:grpSp>
      <p:grpSp>
        <p:nvGrpSpPr>
          <p:cNvPr id="18" name="Group 17">
            <a:extLst>
              <a:ext uri="{FF2B5EF4-FFF2-40B4-BE49-F238E27FC236}">
                <a16:creationId xmlns:a16="http://schemas.microsoft.com/office/drawing/2014/main" id="{9F7E66B9-FF32-88BE-BBEB-A6F48E07AB09}"/>
              </a:ext>
            </a:extLst>
          </p:cNvPr>
          <p:cNvGrpSpPr/>
          <p:nvPr/>
        </p:nvGrpSpPr>
        <p:grpSpPr>
          <a:xfrm>
            <a:off x="2036340" y="3924971"/>
            <a:ext cx="565203" cy="409920"/>
            <a:chOff x="2036340" y="3924971"/>
            <a:chExt cx="565203" cy="409920"/>
          </a:xfrm>
        </p:grpSpPr>
        <p:grpSp>
          <p:nvGrpSpPr>
            <p:cNvPr id="526" name="Group 525">
              <a:extLst>
                <a:ext uri="{FF2B5EF4-FFF2-40B4-BE49-F238E27FC236}">
                  <a16:creationId xmlns:a16="http://schemas.microsoft.com/office/drawing/2014/main" id="{90D406DD-D9BF-0542-FE21-6C94302E114E}"/>
                </a:ext>
              </a:extLst>
            </p:cNvPr>
            <p:cNvGrpSpPr/>
            <p:nvPr/>
          </p:nvGrpSpPr>
          <p:grpSpPr>
            <a:xfrm rot="21341816">
              <a:off x="2188241" y="3924971"/>
              <a:ext cx="413302" cy="392527"/>
              <a:chOff x="3342174" y="5379353"/>
              <a:chExt cx="371192" cy="340105"/>
            </a:xfrm>
          </p:grpSpPr>
          <p:sp>
            <p:nvSpPr>
              <p:cNvPr id="527" name="Oval 526">
                <a:extLst>
                  <a:ext uri="{FF2B5EF4-FFF2-40B4-BE49-F238E27FC236}">
                    <a16:creationId xmlns:a16="http://schemas.microsoft.com/office/drawing/2014/main" id="{6014C32D-8EFE-84DC-9200-29CF3D686E98}"/>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8" name="Oval 527">
                <a:extLst>
                  <a:ext uri="{FF2B5EF4-FFF2-40B4-BE49-F238E27FC236}">
                    <a16:creationId xmlns:a16="http://schemas.microsoft.com/office/drawing/2014/main" id="{2227B0C2-423A-EDF2-7512-43B3EA717896}"/>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9" name="Oval 528">
                <a:extLst>
                  <a:ext uri="{FF2B5EF4-FFF2-40B4-BE49-F238E27FC236}">
                    <a16:creationId xmlns:a16="http://schemas.microsoft.com/office/drawing/2014/main" id="{A1D4C8B9-B547-B02D-7A24-A8D02F508D65}"/>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30" name="Oval 529">
                <a:extLst>
                  <a:ext uri="{FF2B5EF4-FFF2-40B4-BE49-F238E27FC236}">
                    <a16:creationId xmlns:a16="http://schemas.microsoft.com/office/drawing/2014/main" id="{F922E4D4-F2D8-4BE1-0E7E-9CA3822D3077}"/>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31" name="Oval 530">
                <a:extLst>
                  <a:ext uri="{FF2B5EF4-FFF2-40B4-BE49-F238E27FC236}">
                    <a16:creationId xmlns:a16="http://schemas.microsoft.com/office/drawing/2014/main" id="{ABAD375E-F448-0738-6A64-F88A26C675AB}"/>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pic>
          <p:nvPicPr>
            <p:cNvPr id="15" name="Picture 14">
              <a:extLst>
                <a:ext uri="{FF2B5EF4-FFF2-40B4-BE49-F238E27FC236}">
                  <a16:creationId xmlns:a16="http://schemas.microsoft.com/office/drawing/2014/main" id="{791941BA-9206-D346-C42C-538A16766A41}"/>
                </a:ext>
              </a:extLst>
            </p:cNvPr>
            <p:cNvPicPr>
              <a:picLocks noChangeAspect="1"/>
            </p:cNvPicPr>
            <p:nvPr/>
          </p:nvPicPr>
          <p:blipFill>
            <a:blip r:embed="rId10"/>
            <a:stretch>
              <a:fillRect/>
            </a:stretch>
          </p:blipFill>
          <p:spPr>
            <a:xfrm>
              <a:off x="2036340" y="4172665"/>
              <a:ext cx="196379" cy="162226"/>
            </a:xfrm>
            <a:prstGeom prst="rect">
              <a:avLst/>
            </a:prstGeom>
          </p:spPr>
        </p:pic>
      </p:grpSp>
      <p:grpSp>
        <p:nvGrpSpPr>
          <p:cNvPr id="17" name="Group 16">
            <a:extLst>
              <a:ext uri="{FF2B5EF4-FFF2-40B4-BE49-F238E27FC236}">
                <a16:creationId xmlns:a16="http://schemas.microsoft.com/office/drawing/2014/main" id="{0A3E306D-68BD-61AC-DB3D-A3CE706C792E}"/>
              </a:ext>
            </a:extLst>
          </p:cNvPr>
          <p:cNvGrpSpPr/>
          <p:nvPr/>
        </p:nvGrpSpPr>
        <p:grpSpPr>
          <a:xfrm>
            <a:off x="2117326" y="4922507"/>
            <a:ext cx="607552" cy="392527"/>
            <a:chOff x="2117326" y="4922507"/>
            <a:chExt cx="607552" cy="392527"/>
          </a:xfrm>
        </p:grpSpPr>
        <p:grpSp>
          <p:nvGrpSpPr>
            <p:cNvPr id="533" name="Group 532">
              <a:extLst>
                <a:ext uri="{FF2B5EF4-FFF2-40B4-BE49-F238E27FC236}">
                  <a16:creationId xmlns:a16="http://schemas.microsoft.com/office/drawing/2014/main" id="{6BBBBA05-AB03-70A4-95D7-FDFC87C33DD1}"/>
                </a:ext>
              </a:extLst>
            </p:cNvPr>
            <p:cNvGrpSpPr/>
            <p:nvPr/>
          </p:nvGrpSpPr>
          <p:grpSpPr>
            <a:xfrm rot="254169">
              <a:off x="2311576" y="4922507"/>
              <a:ext cx="413302" cy="392527"/>
              <a:chOff x="3342174" y="5379353"/>
              <a:chExt cx="371192" cy="340105"/>
            </a:xfrm>
          </p:grpSpPr>
          <p:sp>
            <p:nvSpPr>
              <p:cNvPr id="534" name="Oval 533">
                <a:extLst>
                  <a:ext uri="{FF2B5EF4-FFF2-40B4-BE49-F238E27FC236}">
                    <a16:creationId xmlns:a16="http://schemas.microsoft.com/office/drawing/2014/main" id="{8F544BF6-5A8C-50CD-5E8E-3CFFDA971DE0}"/>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5" name="Oval 534">
                <a:extLst>
                  <a:ext uri="{FF2B5EF4-FFF2-40B4-BE49-F238E27FC236}">
                    <a16:creationId xmlns:a16="http://schemas.microsoft.com/office/drawing/2014/main" id="{A991FEA2-83A1-2B71-B96F-2B1AF25590C4}"/>
                  </a:ext>
                </a:extLst>
              </p:cNvPr>
              <p:cNvSpPr/>
              <p:nvPr/>
            </p:nvSpPr>
            <p:spPr>
              <a:xfrm rot="3890415">
                <a:off x="3558053" y="5497009"/>
                <a:ext cx="143282" cy="167345"/>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536" name="Oval 535">
                <a:extLst>
                  <a:ext uri="{FF2B5EF4-FFF2-40B4-BE49-F238E27FC236}">
                    <a16:creationId xmlns:a16="http://schemas.microsoft.com/office/drawing/2014/main" id="{3C504A6D-D94B-811A-79ED-4B39B5AF4E48}"/>
                  </a:ext>
                </a:extLst>
              </p:cNvPr>
              <p:cNvSpPr/>
              <p:nvPr/>
            </p:nvSpPr>
            <p:spPr>
              <a:xfrm rot="3890415">
                <a:off x="3497137" y="5367321"/>
                <a:ext cx="143282" cy="167345"/>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37" name="Oval 536">
                <a:extLst>
                  <a:ext uri="{FF2B5EF4-FFF2-40B4-BE49-F238E27FC236}">
                    <a16:creationId xmlns:a16="http://schemas.microsoft.com/office/drawing/2014/main" id="{FA2F03D5-6F9E-1DDC-DD5A-4EFCF627DC09}"/>
                  </a:ext>
                </a:extLst>
              </p:cNvPr>
              <p:cNvSpPr/>
              <p:nvPr/>
            </p:nvSpPr>
            <p:spPr>
              <a:xfrm rot="3890415">
                <a:off x="3415121" y="5564144"/>
                <a:ext cx="143282" cy="167345"/>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38" name="Oval 537">
                <a:extLst>
                  <a:ext uri="{FF2B5EF4-FFF2-40B4-BE49-F238E27FC236}">
                    <a16:creationId xmlns:a16="http://schemas.microsoft.com/office/drawing/2014/main" id="{4363B19C-0C31-553D-DF8D-FBD46B3C443E}"/>
                  </a:ext>
                </a:extLst>
              </p:cNvPr>
              <p:cNvSpPr/>
              <p:nvPr/>
            </p:nvSpPr>
            <p:spPr>
              <a:xfrm rot="3890415">
                <a:off x="3354206" y="5434456"/>
                <a:ext cx="143282" cy="167345"/>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pic>
          <p:nvPicPr>
            <p:cNvPr id="16" name="Picture 15">
              <a:extLst>
                <a:ext uri="{FF2B5EF4-FFF2-40B4-BE49-F238E27FC236}">
                  <a16:creationId xmlns:a16="http://schemas.microsoft.com/office/drawing/2014/main" id="{22468144-2958-4962-05F3-E846A0FD0BFA}"/>
                </a:ext>
              </a:extLst>
            </p:cNvPr>
            <p:cNvPicPr>
              <a:picLocks noChangeAspect="1"/>
            </p:cNvPicPr>
            <p:nvPr/>
          </p:nvPicPr>
          <p:blipFill>
            <a:blip r:embed="rId11"/>
            <a:stretch>
              <a:fillRect/>
            </a:stretch>
          </p:blipFill>
          <p:spPr>
            <a:xfrm>
              <a:off x="2117326" y="5135063"/>
              <a:ext cx="203712" cy="168284"/>
            </a:xfrm>
            <a:prstGeom prst="rect">
              <a:avLst/>
            </a:prstGeom>
          </p:spPr>
        </p:pic>
      </p:grpSp>
      <p:cxnSp>
        <p:nvCxnSpPr>
          <p:cNvPr id="24" name="Straight Arrow Connector 23">
            <a:extLst>
              <a:ext uri="{FF2B5EF4-FFF2-40B4-BE49-F238E27FC236}">
                <a16:creationId xmlns:a16="http://schemas.microsoft.com/office/drawing/2014/main" id="{AA0C80EC-50F0-396F-0487-9CFCF829A98B}"/>
              </a:ext>
            </a:extLst>
          </p:cNvPr>
          <p:cNvCxnSpPr/>
          <p:nvPr/>
        </p:nvCxnSpPr>
        <p:spPr>
          <a:xfrm>
            <a:off x="675541" y="6103520"/>
            <a:ext cx="105042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D4F6887-70FB-3495-2B52-EE91722BF47A}"/>
              </a:ext>
            </a:extLst>
          </p:cNvPr>
          <p:cNvSpPr txBox="1"/>
          <p:nvPr/>
        </p:nvSpPr>
        <p:spPr>
          <a:xfrm>
            <a:off x="11143076" y="5945308"/>
            <a:ext cx="1002855" cy="307777"/>
          </a:xfrm>
          <a:prstGeom prst="rect">
            <a:avLst/>
          </a:prstGeom>
          <a:noFill/>
        </p:spPr>
        <p:txBody>
          <a:bodyPr wrap="square" rtlCol="0">
            <a:spAutoFit/>
          </a:bodyPr>
          <a:lstStyle/>
          <a:p>
            <a:r>
              <a:rPr lang="en-US" sz="1400" dirty="0"/>
              <a:t>time</a:t>
            </a:r>
          </a:p>
        </p:txBody>
      </p:sp>
    </p:spTree>
    <p:extLst>
      <p:ext uri="{BB962C8B-B14F-4D97-AF65-F5344CB8AC3E}">
        <p14:creationId xmlns:p14="http://schemas.microsoft.com/office/powerpoint/2010/main" val="1582743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B879C-5617-1F53-BCD6-9543E2610F8D}"/>
            </a:ext>
          </a:extLst>
        </p:cNvPr>
        <p:cNvGrpSpPr/>
        <p:nvPr/>
      </p:nvGrpSpPr>
      <p:grpSpPr>
        <a:xfrm>
          <a:off x="0" y="0"/>
          <a:ext cx="0" cy="0"/>
          <a:chOff x="0" y="0"/>
          <a:chExt cx="0" cy="0"/>
        </a:xfrm>
      </p:grpSpPr>
      <p:sp>
        <p:nvSpPr>
          <p:cNvPr id="21" name="Oval 20">
            <a:extLst>
              <a:ext uri="{FF2B5EF4-FFF2-40B4-BE49-F238E27FC236}">
                <a16:creationId xmlns:a16="http://schemas.microsoft.com/office/drawing/2014/main" id="{A55A1056-D12F-BD16-4F9C-8062BAD960E9}"/>
              </a:ext>
            </a:extLst>
          </p:cNvPr>
          <p:cNvSpPr/>
          <p:nvPr/>
        </p:nvSpPr>
        <p:spPr>
          <a:xfrm rot="18430764">
            <a:off x="3242597" y="2918969"/>
            <a:ext cx="598968" cy="785962"/>
          </a:xfrm>
          <a:prstGeom prst="ellipse">
            <a:avLst/>
          </a:prstGeom>
          <a:solidFill>
            <a:srgbClr val="E97132">
              <a:lumMod val="20000"/>
              <a:lumOff val="80000"/>
              <a:alpha val="29947"/>
            </a:srgbClr>
          </a:solidFill>
          <a:ln w="19050" cap="flat" cmpd="sng" algn="ctr">
            <a:solidFill>
              <a:srgbClr val="E9713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074D23F-B4EB-D931-B3C5-EBC0734B4862}"/>
              </a:ext>
            </a:extLst>
          </p:cNvPr>
          <p:cNvSpPr>
            <a:spLocks noGrp="1"/>
          </p:cNvSpPr>
          <p:nvPr>
            <p:ph type="title"/>
          </p:nvPr>
        </p:nvSpPr>
        <p:spPr/>
        <p:txBody>
          <a:bodyPr/>
          <a:lstStyle/>
          <a:p>
            <a:r>
              <a:rPr lang="en-US" b="1" dirty="0"/>
              <a:t>Problem Statement</a:t>
            </a:r>
          </a:p>
        </p:txBody>
      </p:sp>
      <p:sp>
        <p:nvSpPr>
          <p:cNvPr id="4" name="Slide Number Placeholder 3">
            <a:extLst>
              <a:ext uri="{FF2B5EF4-FFF2-40B4-BE49-F238E27FC236}">
                <a16:creationId xmlns:a16="http://schemas.microsoft.com/office/drawing/2014/main" id="{84442C03-8554-0423-3639-88C2054D60DE}"/>
              </a:ext>
            </a:extLst>
          </p:cNvPr>
          <p:cNvSpPr>
            <a:spLocks noGrp="1"/>
          </p:cNvSpPr>
          <p:nvPr>
            <p:ph type="sldNum" sz="quarter" idx="12"/>
          </p:nvPr>
        </p:nvSpPr>
        <p:spPr/>
        <p:txBody>
          <a:bodyPr/>
          <a:lstStyle/>
          <a:p>
            <a:fld id="{7CD4A8CD-EAB6-4D22-9220-AD4C2B609027}" type="slidenum">
              <a:rPr lang="en-US" smtClean="0"/>
              <a:t>4</a:t>
            </a:fld>
            <a:endParaRPr lang="en-US"/>
          </a:p>
        </p:txBody>
      </p:sp>
      <p:pic>
        <p:nvPicPr>
          <p:cNvPr id="308" name="Picture 307">
            <a:extLst>
              <a:ext uri="{FF2B5EF4-FFF2-40B4-BE49-F238E27FC236}">
                <a16:creationId xmlns:a16="http://schemas.microsoft.com/office/drawing/2014/main" id="{20BE141F-520A-655D-B3D2-D0A98D26AB44}"/>
              </a:ext>
            </a:extLst>
          </p:cNvPr>
          <p:cNvPicPr>
            <a:picLocks noChangeAspect="1"/>
          </p:cNvPicPr>
          <p:nvPr/>
        </p:nvPicPr>
        <p:blipFill>
          <a:blip r:embed="rId3"/>
          <a:stretch>
            <a:fillRect/>
          </a:stretch>
        </p:blipFill>
        <p:spPr>
          <a:xfrm>
            <a:off x="1064872" y="1248244"/>
            <a:ext cx="2777923" cy="1010154"/>
          </a:xfrm>
          <a:prstGeom prst="rect">
            <a:avLst/>
          </a:prstGeom>
        </p:spPr>
      </p:pic>
      <p:sp>
        <p:nvSpPr>
          <p:cNvPr id="429" name="Oval 428">
            <a:extLst>
              <a:ext uri="{FF2B5EF4-FFF2-40B4-BE49-F238E27FC236}">
                <a16:creationId xmlns:a16="http://schemas.microsoft.com/office/drawing/2014/main" id="{B5B0F329-BF1C-29EC-74B0-89A3B9D41070}"/>
              </a:ext>
            </a:extLst>
          </p:cNvPr>
          <p:cNvSpPr/>
          <p:nvPr/>
        </p:nvSpPr>
        <p:spPr>
          <a:xfrm rot="3562635">
            <a:off x="315993" y="3467803"/>
            <a:ext cx="3534725" cy="1477200"/>
          </a:xfrm>
          <a:prstGeom prst="ellipse">
            <a:avLst/>
          </a:prstGeom>
          <a:noFill/>
          <a:ln w="19050" cap="flat" cmpd="sng" algn="ctr">
            <a:solidFill>
              <a:schemeClr val="accent5">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539" name="Oval 538">
            <a:extLst>
              <a:ext uri="{FF2B5EF4-FFF2-40B4-BE49-F238E27FC236}">
                <a16:creationId xmlns:a16="http://schemas.microsoft.com/office/drawing/2014/main" id="{36E00925-3039-90EE-1E22-CFE292F9C591}"/>
              </a:ext>
            </a:extLst>
          </p:cNvPr>
          <p:cNvSpPr/>
          <p:nvPr/>
        </p:nvSpPr>
        <p:spPr>
          <a:xfrm rot="12332022">
            <a:off x="4190019" y="3828652"/>
            <a:ext cx="818399" cy="530035"/>
          </a:xfrm>
          <a:prstGeom prst="ellipse">
            <a:avLst/>
          </a:prstGeom>
          <a:solidFill>
            <a:srgbClr val="A02B93">
              <a:lumMod val="60000"/>
              <a:lumOff val="40000"/>
              <a:alpha val="21000"/>
            </a:srgbClr>
          </a:solidFill>
          <a:ln w="19050" cap="flat" cmpd="sng" algn="ctr">
            <a:solidFill>
              <a:srgbClr val="A02B93">
                <a:lumMod val="60000"/>
                <a:lumOff val="40000"/>
              </a:srgbClr>
            </a:solidFill>
            <a:prstDash val="solid"/>
            <a:miter lim="800000"/>
          </a:ln>
          <a:effectLst/>
        </p:spPr>
        <p:txBody>
          <a:bodyPr rtlCol="0" anchor="ctr"/>
          <a:lstStyle/>
          <a:p>
            <a:pPr algn="ctr" defTabSz="914400"/>
            <a:endParaRPr lang="en-US" kern="0" dirty="0">
              <a:solidFill>
                <a:prstClr val="white"/>
              </a:solidFill>
              <a:latin typeface="Aptos" panose="02110004020202020204"/>
            </a:endParaRPr>
          </a:p>
        </p:txBody>
      </p:sp>
      <p:sp>
        <p:nvSpPr>
          <p:cNvPr id="541" name="Oval 540">
            <a:extLst>
              <a:ext uri="{FF2B5EF4-FFF2-40B4-BE49-F238E27FC236}">
                <a16:creationId xmlns:a16="http://schemas.microsoft.com/office/drawing/2014/main" id="{E72ADE0A-5862-C6DB-737C-A02F29596E39}"/>
              </a:ext>
            </a:extLst>
          </p:cNvPr>
          <p:cNvSpPr/>
          <p:nvPr/>
        </p:nvSpPr>
        <p:spPr>
          <a:xfrm rot="2192308">
            <a:off x="4574638" y="4070951"/>
            <a:ext cx="65266" cy="70747"/>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2" name="Oval 541">
            <a:extLst>
              <a:ext uri="{FF2B5EF4-FFF2-40B4-BE49-F238E27FC236}">
                <a16:creationId xmlns:a16="http://schemas.microsoft.com/office/drawing/2014/main" id="{62AFA9F7-7739-296E-1DE5-A364423EEF7C}"/>
              </a:ext>
            </a:extLst>
          </p:cNvPr>
          <p:cNvSpPr/>
          <p:nvPr/>
        </p:nvSpPr>
        <p:spPr>
          <a:xfrm rot="2192308">
            <a:off x="4641232" y="3991681"/>
            <a:ext cx="165367" cy="186330"/>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43" name="Oval 542">
            <a:extLst>
              <a:ext uri="{FF2B5EF4-FFF2-40B4-BE49-F238E27FC236}">
                <a16:creationId xmlns:a16="http://schemas.microsoft.com/office/drawing/2014/main" id="{4309B2E1-8537-92CB-D7C0-8F435A5585DF}"/>
              </a:ext>
            </a:extLst>
          </p:cNvPr>
          <p:cNvSpPr/>
          <p:nvPr/>
        </p:nvSpPr>
        <p:spPr>
          <a:xfrm rot="2192308">
            <a:off x="4510548" y="3892053"/>
            <a:ext cx="165367" cy="186330"/>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44" name="Oval 543">
            <a:extLst>
              <a:ext uri="{FF2B5EF4-FFF2-40B4-BE49-F238E27FC236}">
                <a16:creationId xmlns:a16="http://schemas.microsoft.com/office/drawing/2014/main" id="{D61AE22F-21B7-A5FA-D521-5D0FCCF1AA08}"/>
              </a:ext>
            </a:extLst>
          </p:cNvPr>
          <p:cNvSpPr/>
          <p:nvPr/>
        </p:nvSpPr>
        <p:spPr>
          <a:xfrm rot="2192308">
            <a:off x="4537844" y="4135355"/>
            <a:ext cx="165367" cy="186330"/>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545" name="Oval 544">
            <a:extLst>
              <a:ext uri="{FF2B5EF4-FFF2-40B4-BE49-F238E27FC236}">
                <a16:creationId xmlns:a16="http://schemas.microsoft.com/office/drawing/2014/main" id="{3F7441C5-34DB-5837-744F-05059C387192}"/>
              </a:ext>
            </a:extLst>
          </p:cNvPr>
          <p:cNvSpPr/>
          <p:nvPr/>
        </p:nvSpPr>
        <p:spPr>
          <a:xfrm rot="2192308">
            <a:off x="4407162" y="4035727"/>
            <a:ext cx="165367" cy="186330"/>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31" name="Oval 430">
            <a:extLst>
              <a:ext uri="{FF2B5EF4-FFF2-40B4-BE49-F238E27FC236}">
                <a16:creationId xmlns:a16="http://schemas.microsoft.com/office/drawing/2014/main" id="{A5C43772-FB12-ACDF-1060-AB6FE2752EB1}"/>
              </a:ext>
            </a:extLst>
          </p:cNvPr>
          <p:cNvSpPr/>
          <p:nvPr/>
        </p:nvSpPr>
        <p:spPr>
          <a:xfrm rot="19751004">
            <a:off x="4077957" y="3154119"/>
            <a:ext cx="930010" cy="285624"/>
          </a:xfrm>
          <a:prstGeom prst="ellipse">
            <a:avLst/>
          </a:prstGeom>
          <a:solidFill>
            <a:sysClr val="windowText" lastClr="0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32" name="Isosceles Triangle 5">
            <a:extLst>
              <a:ext uri="{FF2B5EF4-FFF2-40B4-BE49-F238E27FC236}">
                <a16:creationId xmlns:a16="http://schemas.microsoft.com/office/drawing/2014/main" id="{49FA2143-BD7E-E6F5-03E4-3860624512BE}"/>
              </a:ext>
            </a:extLst>
          </p:cNvPr>
          <p:cNvSpPr/>
          <p:nvPr/>
        </p:nvSpPr>
        <p:spPr>
          <a:xfrm rot="3096596">
            <a:off x="6446679" y="3923157"/>
            <a:ext cx="741079" cy="599789"/>
          </a:xfrm>
          <a:prstGeom prst="triangle">
            <a:avLst/>
          </a:prstGeom>
          <a:solidFill>
            <a:sysClr val="windowText" lastClr="0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33" name="Rectangle 432">
            <a:extLst>
              <a:ext uri="{FF2B5EF4-FFF2-40B4-BE49-F238E27FC236}">
                <a16:creationId xmlns:a16="http://schemas.microsoft.com/office/drawing/2014/main" id="{D99A7348-1D4A-0E96-F7CB-194066D68D99}"/>
              </a:ext>
            </a:extLst>
          </p:cNvPr>
          <p:cNvSpPr/>
          <p:nvPr/>
        </p:nvSpPr>
        <p:spPr>
          <a:xfrm rot="2642566">
            <a:off x="7257719" y="2552775"/>
            <a:ext cx="707616" cy="623741"/>
          </a:xfrm>
          <a:prstGeom prst="rect">
            <a:avLst/>
          </a:prstGeom>
          <a:solidFill>
            <a:sysClr val="windowText" lastClr="0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34" name="Oval 433">
            <a:extLst>
              <a:ext uri="{FF2B5EF4-FFF2-40B4-BE49-F238E27FC236}">
                <a16:creationId xmlns:a16="http://schemas.microsoft.com/office/drawing/2014/main" id="{185CEF55-972F-AF97-BE22-3A0F3ADD7CEA}"/>
              </a:ext>
            </a:extLst>
          </p:cNvPr>
          <p:cNvSpPr/>
          <p:nvPr/>
        </p:nvSpPr>
        <p:spPr>
          <a:xfrm rot="3139816">
            <a:off x="8173599" y="1093874"/>
            <a:ext cx="3718996" cy="2468735"/>
          </a:xfrm>
          <a:prstGeom prst="ellipse">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cxnSp>
        <p:nvCxnSpPr>
          <p:cNvPr id="438" name="Straight Connector 437">
            <a:extLst>
              <a:ext uri="{FF2B5EF4-FFF2-40B4-BE49-F238E27FC236}">
                <a16:creationId xmlns:a16="http://schemas.microsoft.com/office/drawing/2014/main" id="{094A7199-4613-0413-F3D2-0DA06FF6D80B}"/>
              </a:ext>
            </a:extLst>
          </p:cNvPr>
          <p:cNvCxnSpPr>
            <a:cxnSpLocks/>
            <a:stCxn id="520" idx="6"/>
            <a:endCxn id="527" idx="2"/>
          </p:cNvCxnSpPr>
          <p:nvPr/>
        </p:nvCxnSpPr>
        <p:spPr>
          <a:xfrm>
            <a:off x="1497318" y="3438625"/>
            <a:ext cx="882101" cy="653858"/>
          </a:xfrm>
          <a:prstGeom prst="line">
            <a:avLst/>
          </a:prstGeom>
          <a:noFill/>
          <a:ln w="38100" cap="flat" cmpd="sng" algn="ctr">
            <a:solidFill>
              <a:srgbClr val="FF0000"/>
            </a:solidFill>
            <a:prstDash val="dash"/>
            <a:miter lim="800000"/>
          </a:ln>
          <a:effectLst/>
        </p:spPr>
      </p:cxnSp>
      <p:cxnSp>
        <p:nvCxnSpPr>
          <p:cNvPr id="439" name="Straight Connector 438">
            <a:extLst>
              <a:ext uri="{FF2B5EF4-FFF2-40B4-BE49-F238E27FC236}">
                <a16:creationId xmlns:a16="http://schemas.microsoft.com/office/drawing/2014/main" id="{9FF0E0E4-D78F-7EA9-87F4-E2BF3DFE0D51}"/>
              </a:ext>
            </a:extLst>
          </p:cNvPr>
          <p:cNvCxnSpPr>
            <a:cxnSpLocks/>
            <a:stCxn id="527" idx="6"/>
            <a:endCxn id="534" idx="2"/>
          </p:cNvCxnSpPr>
          <p:nvPr/>
        </p:nvCxnSpPr>
        <p:spPr>
          <a:xfrm>
            <a:off x="2411520" y="4149308"/>
            <a:ext cx="95675" cy="938733"/>
          </a:xfrm>
          <a:prstGeom prst="line">
            <a:avLst/>
          </a:prstGeom>
          <a:noFill/>
          <a:ln w="38100" cap="flat" cmpd="sng" algn="ctr">
            <a:solidFill>
              <a:srgbClr val="FF0000"/>
            </a:solidFill>
            <a:prstDash val="dash"/>
            <a:miter lim="800000"/>
          </a:ln>
          <a:effectLst/>
        </p:spPr>
      </p:cxnSp>
      <p:sp>
        <p:nvSpPr>
          <p:cNvPr id="490" name="Oval 489">
            <a:extLst>
              <a:ext uri="{FF2B5EF4-FFF2-40B4-BE49-F238E27FC236}">
                <a16:creationId xmlns:a16="http://schemas.microsoft.com/office/drawing/2014/main" id="{C49A095D-8BE4-63C9-916B-13FB2A23EE52}"/>
              </a:ext>
            </a:extLst>
          </p:cNvPr>
          <p:cNvSpPr/>
          <p:nvPr/>
        </p:nvSpPr>
        <p:spPr>
          <a:xfrm rot="1849800">
            <a:off x="5212460" y="3290507"/>
            <a:ext cx="783165" cy="557641"/>
          </a:xfrm>
          <a:prstGeom prst="ellipse">
            <a:avLst/>
          </a:prstGeom>
          <a:solidFill>
            <a:srgbClr val="0F9ED5">
              <a:lumMod val="60000"/>
              <a:lumOff val="40000"/>
              <a:alpha val="28000"/>
            </a:srgbClr>
          </a:solidFill>
          <a:ln w="19050" cap="flat" cmpd="sng" algn="ctr">
            <a:solidFill>
              <a:srgbClr val="0F9ED5">
                <a:lumMod val="60000"/>
                <a:lumOff val="40000"/>
              </a:srgbClr>
            </a:solidFill>
            <a:prstDash val="solid"/>
            <a:miter lim="800000"/>
          </a:ln>
          <a:effectLst/>
        </p:spPr>
        <p:txBody>
          <a:bodyPr rtlCol="0" anchor="ctr"/>
          <a:lstStyle/>
          <a:p>
            <a:pPr algn="ctr" defTabSz="914400"/>
            <a:endParaRPr lang="en-US" kern="0" dirty="0">
              <a:solidFill>
                <a:prstClr val="white"/>
              </a:solidFill>
              <a:latin typeface="Aptos" panose="02110004020202020204"/>
            </a:endParaRPr>
          </a:p>
        </p:txBody>
      </p:sp>
      <p:grpSp>
        <p:nvGrpSpPr>
          <p:cNvPr id="491" name="Group 490">
            <a:extLst>
              <a:ext uri="{FF2B5EF4-FFF2-40B4-BE49-F238E27FC236}">
                <a16:creationId xmlns:a16="http://schemas.microsoft.com/office/drawing/2014/main" id="{78E44B59-E6D7-F4EC-FC22-BCBE64DC1924}"/>
              </a:ext>
            </a:extLst>
          </p:cNvPr>
          <p:cNvGrpSpPr/>
          <p:nvPr/>
        </p:nvGrpSpPr>
        <p:grpSpPr>
          <a:xfrm rot="19888152">
            <a:off x="5404198" y="3371277"/>
            <a:ext cx="413302" cy="392527"/>
            <a:chOff x="3342174" y="5379353"/>
            <a:chExt cx="371192" cy="340105"/>
          </a:xfrm>
        </p:grpSpPr>
        <p:sp>
          <p:nvSpPr>
            <p:cNvPr id="492" name="Oval 491">
              <a:extLst>
                <a:ext uri="{FF2B5EF4-FFF2-40B4-BE49-F238E27FC236}">
                  <a16:creationId xmlns:a16="http://schemas.microsoft.com/office/drawing/2014/main" id="{D781D2FF-D836-575E-20B9-83F1C37B5EA5}"/>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3" name="Oval 492">
              <a:extLst>
                <a:ext uri="{FF2B5EF4-FFF2-40B4-BE49-F238E27FC236}">
                  <a16:creationId xmlns:a16="http://schemas.microsoft.com/office/drawing/2014/main" id="{C43874CA-4DC8-6E79-A0E2-B22E91899DAC}"/>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4" name="Oval 493">
              <a:extLst>
                <a:ext uri="{FF2B5EF4-FFF2-40B4-BE49-F238E27FC236}">
                  <a16:creationId xmlns:a16="http://schemas.microsoft.com/office/drawing/2014/main" id="{16363808-1A5F-B4DC-C4A6-1E4E82C0A138}"/>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495" name="Oval 494">
              <a:extLst>
                <a:ext uri="{FF2B5EF4-FFF2-40B4-BE49-F238E27FC236}">
                  <a16:creationId xmlns:a16="http://schemas.microsoft.com/office/drawing/2014/main" id="{96D29F04-EFEB-BE47-E878-A7D82EE9D57B}"/>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6" name="Oval 495">
              <a:extLst>
                <a:ext uri="{FF2B5EF4-FFF2-40B4-BE49-F238E27FC236}">
                  <a16:creationId xmlns:a16="http://schemas.microsoft.com/office/drawing/2014/main" id="{0151ECE0-F927-55F3-9204-B33E46F16483}"/>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85" name="Oval 484">
            <a:extLst>
              <a:ext uri="{FF2B5EF4-FFF2-40B4-BE49-F238E27FC236}">
                <a16:creationId xmlns:a16="http://schemas.microsoft.com/office/drawing/2014/main" id="{F4C27D62-3754-CECC-0CA4-BED0CF93B212}"/>
              </a:ext>
            </a:extLst>
          </p:cNvPr>
          <p:cNvSpPr/>
          <p:nvPr/>
        </p:nvSpPr>
        <p:spPr>
          <a:xfrm rot="2953248">
            <a:off x="3520850" y="3288369"/>
            <a:ext cx="65266" cy="70747"/>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6" name="Oval 485">
            <a:extLst>
              <a:ext uri="{FF2B5EF4-FFF2-40B4-BE49-F238E27FC236}">
                <a16:creationId xmlns:a16="http://schemas.microsoft.com/office/drawing/2014/main" id="{6F70DD16-E9D8-E153-1C1C-EC0650B06B80}"/>
              </a:ext>
            </a:extLst>
          </p:cNvPr>
          <p:cNvSpPr/>
          <p:nvPr/>
        </p:nvSpPr>
        <p:spPr>
          <a:xfrm rot="2953248">
            <a:off x="3589313" y="3235232"/>
            <a:ext cx="165367" cy="186330"/>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7" name="Oval 486">
            <a:extLst>
              <a:ext uri="{FF2B5EF4-FFF2-40B4-BE49-F238E27FC236}">
                <a16:creationId xmlns:a16="http://schemas.microsoft.com/office/drawing/2014/main" id="{258DBF7D-2245-BA56-80C0-95F55B31F1D2}"/>
              </a:ext>
            </a:extLst>
          </p:cNvPr>
          <p:cNvSpPr/>
          <p:nvPr/>
        </p:nvSpPr>
        <p:spPr>
          <a:xfrm rot="2953248">
            <a:off x="3483691" y="3109344"/>
            <a:ext cx="165367" cy="186330"/>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488" name="Oval 487">
            <a:extLst>
              <a:ext uri="{FF2B5EF4-FFF2-40B4-BE49-F238E27FC236}">
                <a16:creationId xmlns:a16="http://schemas.microsoft.com/office/drawing/2014/main" id="{75854269-8FC2-4CAA-6617-3474BB9EA8F6}"/>
              </a:ext>
            </a:extLst>
          </p:cNvPr>
          <p:cNvSpPr/>
          <p:nvPr/>
        </p:nvSpPr>
        <p:spPr>
          <a:xfrm rot="2953248">
            <a:off x="3456906" y="3352703"/>
            <a:ext cx="165367" cy="186330"/>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9" name="Oval 488">
            <a:extLst>
              <a:ext uri="{FF2B5EF4-FFF2-40B4-BE49-F238E27FC236}">
                <a16:creationId xmlns:a16="http://schemas.microsoft.com/office/drawing/2014/main" id="{CE0A321F-2FEF-93FE-9EA9-4BB202637119}"/>
              </a:ext>
            </a:extLst>
          </p:cNvPr>
          <p:cNvSpPr/>
          <p:nvPr/>
        </p:nvSpPr>
        <p:spPr>
          <a:xfrm rot="2953248">
            <a:off x="3351285" y="3226816"/>
            <a:ext cx="165367" cy="186330"/>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cxnSp>
        <p:nvCxnSpPr>
          <p:cNvPr id="445" name="Straight Arrow Connector 444">
            <a:extLst>
              <a:ext uri="{FF2B5EF4-FFF2-40B4-BE49-F238E27FC236}">
                <a16:creationId xmlns:a16="http://schemas.microsoft.com/office/drawing/2014/main" id="{2565A166-AF5E-C948-A5F5-D5D6F1D35168}"/>
              </a:ext>
            </a:extLst>
          </p:cNvPr>
          <p:cNvCxnSpPr>
            <a:cxnSpLocks/>
          </p:cNvCxnSpPr>
          <p:nvPr/>
        </p:nvCxnSpPr>
        <p:spPr>
          <a:xfrm>
            <a:off x="4303160" y="3092396"/>
            <a:ext cx="137023" cy="95715"/>
          </a:xfrm>
          <a:prstGeom prst="straightConnector1">
            <a:avLst/>
          </a:prstGeom>
          <a:noFill/>
          <a:ln w="19050" cap="flat" cmpd="sng" algn="ctr">
            <a:solidFill>
              <a:sysClr val="windowText" lastClr="000000"/>
            </a:solidFill>
            <a:prstDash val="solid"/>
            <a:miter lim="800000"/>
            <a:tailEnd type="triangle"/>
          </a:ln>
          <a:effectLst/>
        </p:spPr>
      </p:cxnSp>
      <p:cxnSp>
        <p:nvCxnSpPr>
          <p:cNvPr id="446" name="Straight Arrow Connector 445">
            <a:extLst>
              <a:ext uri="{FF2B5EF4-FFF2-40B4-BE49-F238E27FC236}">
                <a16:creationId xmlns:a16="http://schemas.microsoft.com/office/drawing/2014/main" id="{C34CB508-0E25-E29D-974A-341A0D61E657}"/>
              </a:ext>
            </a:extLst>
          </p:cNvPr>
          <p:cNvCxnSpPr>
            <a:cxnSpLocks/>
            <a:endCxn id="432" idx="5"/>
          </p:cNvCxnSpPr>
          <p:nvPr/>
        </p:nvCxnSpPr>
        <p:spPr>
          <a:xfrm flipH="1">
            <a:off x="6942771" y="4358245"/>
            <a:ext cx="245319" cy="10021"/>
          </a:xfrm>
          <a:prstGeom prst="straightConnector1">
            <a:avLst/>
          </a:prstGeom>
          <a:noFill/>
          <a:ln w="19050" cap="flat" cmpd="sng" algn="ctr">
            <a:solidFill>
              <a:sysClr val="windowText" lastClr="000000"/>
            </a:solidFill>
            <a:prstDash val="solid"/>
            <a:miter lim="800000"/>
            <a:tailEnd type="triangle"/>
          </a:ln>
          <a:effectLst/>
        </p:spPr>
      </p:cxnSp>
      <p:cxnSp>
        <p:nvCxnSpPr>
          <p:cNvPr id="447" name="Straight Arrow Connector 446">
            <a:extLst>
              <a:ext uri="{FF2B5EF4-FFF2-40B4-BE49-F238E27FC236}">
                <a16:creationId xmlns:a16="http://schemas.microsoft.com/office/drawing/2014/main" id="{290D9D68-44B2-A516-FCFA-EF9110BD39A6}"/>
              </a:ext>
            </a:extLst>
          </p:cNvPr>
          <p:cNvCxnSpPr>
            <a:cxnSpLocks/>
            <a:endCxn id="433" idx="3"/>
          </p:cNvCxnSpPr>
          <p:nvPr/>
        </p:nvCxnSpPr>
        <p:spPr>
          <a:xfrm flipH="1" flipV="1">
            <a:off x="7865852" y="3090043"/>
            <a:ext cx="226308" cy="18568"/>
          </a:xfrm>
          <a:prstGeom prst="straightConnector1">
            <a:avLst/>
          </a:prstGeom>
          <a:noFill/>
          <a:ln w="19050" cap="flat" cmpd="sng" algn="ctr">
            <a:solidFill>
              <a:sysClr val="windowText" lastClr="000000"/>
            </a:solidFill>
            <a:prstDash val="solid"/>
            <a:miter lim="800000"/>
            <a:tailEnd type="triangle"/>
          </a:ln>
          <a:effectLst/>
        </p:spPr>
      </p:cxnSp>
      <p:cxnSp>
        <p:nvCxnSpPr>
          <p:cNvPr id="448" name="Straight Connector 447">
            <a:extLst>
              <a:ext uri="{FF2B5EF4-FFF2-40B4-BE49-F238E27FC236}">
                <a16:creationId xmlns:a16="http://schemas.microsoft.com/office/drawing/2014/main" id="{BE35EEFD-5BDD-4C43-6931-000F32DA4659}"/>
              </a:ext>
            </a:extLst>
          </p:cNvPr>
          <p:cNvCxnSpPr>
            <a:cxnSpLocks/>
            <a:stCxn id="485" idx="7"/>
            <a:endCxn id="541" idx="2"/>
          </p:cNvCxnSpPr>
          <p:nvPr/>
        </p:nvCxnSpPr>
        <p:spPr>
          <a:xfrm>
            <a:off x="3588964" y="3325897"/>
            <a:ext cx="989788" cy="761568"/>
          </a:xfrm>
          <a:prstGeom prst="line">
            <a:avLst/>
          </a:prstGeom>
          <a:noFill/>
          <a:ln w="38100" cap="flat" cmpd="sng" algn="ctr">
            <a:solidFill>
              <a:srgbClr val="FF0000"/>
            </a:solidFill>
            <a:prstDash val="dash"/>
            <a:miter lim="800000"/>
          </a:ln>
          <a:effectLst/>
        </p:spPr>
      </p:cxnSp>
      <p:cxnSp>
        <p:nvCxnSpPr>
          <p:cNvPr id="452" name="Straight Connector 451">
            <a:extLst>
              <a:ext uri="{FF2B5EF4-FFF2-40B4-BE49-F238E27FC236}">
                <a16:creationId xmlns:a16="http://schemas.microsoft.com/office/drawing/2014/main" id="{6C987FC3-B394-FEAF-DF23-A72F50AF3D4E}"/>
              </a:ext>
            </a:extLst>
          </p:cNvPr>
          <p:cNvCxnSpPr>
            <a:cxnSpLocks/>
            <a:stCxn id="541" idx="1"/>
            <a:endCxn id="492" idx="1"/>
          </p:cNvCxnSpPr>
          <p:nvPr/>
        </p:nvCxnSpPr>
        <p:spPr>
          <a:xfrm flipV="1">
            <a:off x="4602024" y="3535433"/>
            <a:ext cx="1003830" cy="539305"/>
          </a:xfrm>
          <a:prstGeom prst="line">
            <a:avLst/>
          </a:prstGeom>
          <a:noFill/>
          <a:ln w="38100" cap="flat" cmpd="sng" algn="ctr">
            <a:solidFill>
              <a:srgbClr val="FF0000"/>
            </a:solidFill>
            <a:prstDash val="dash"/>
            <a:miter lim="800000"/>
          </a:ln>
          <a:effectLst/>
        </p:spPr>
      </p:cxnSp>
      <p:sp>
        <p:nvSpPr>
          <p:cNvPr id="460" name="Freeform 459">
            <a:extLst>
              <a:ext uri="{FF2B5EF4-FFF2-40B4-BE49-F238E27FC236}">
                <a16:creationId xmlns:a16="http://schemas.microsoft.com/office/drawing/2014/main" id="{91F6E83E-F2DB-57FB-8F33-A8264BD9BDC8}"/>
              </a:ext>
            </a:extLst>
          </p:cNvPr>
          <p:cNvSpPr/>
          <p:nvPr/>
        </p:nvSpPr>
        <p:spPr>
          <a:xfrm rot="750897">
            <a:off x="3026860" y="3714539"/>
            <a:ext cx="655678" cy="511707"/>
          </a:xfrm>
          <a:custGeom>
            <a:avLst/>
            <a:gdLst>
              <a:gd name="csX0" fmla="*/ 0 w 405114"/>
              <a:gd name="csY0" fmla="*/ 254643 h 254643"/>
              <a:gd name="csX1" fmla="*/ 405114 w 405114"/>
              <a:gd name="csY1" fmla="*/ 0 h 254643"/>
            </a:gdLst>
            <a:ahLst/>
            <a:cxnLst>
              <a:cxn ang="0">
                <a:pos x="csX0" y="csY0"/>
              </a:cxn>
              <a:cxn ang="0">
                <a:pos x="csX1" y="csY1"/>
              </a:cxn>
            </a:cxnLst>
            <a:rect l="l" t="t" r="r" b="b"/>
            <a:pathLst>
              <a:path w="405114" h="254643">
                <a:moveTo>
                  <a:pt x="0" y="254643"/>
                </a:moveTo>
                <a:lnTo>
                  <a:pt x="405114" y="0"/>
                </a:lnTo>
              </a:path>
            </a:pathLst>
          </a:custGeom>
          <a:noFill/>
          <a:ln w="66675" cap="flat" cmpd="sng" algn="ctr">
            <a:solidFill>
              <a:srgbClr val="196B24">
                <a:lumMod val="75000"/>
              </a:srgbClr>
            </a:solidFill>
            <a:prstDash val="solid"/>
            <a:miter lim="800000"/>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547" name="Picture 546">
            <a:extLst>
              <a:ext uri="{FF2B5EF4-FFF2-40B4-BE49-F238E27FC236}">
                <a16:creationId xmlns:a16="http://schemas.microsoft.com/office/drawing/2014/main" id="{7B225321-E09D-F12C-44AB-787238CA8B11}"/>
              </a:ext>
            </a:extLst>
          </p:cNvPr>
          <p:cNvPicPr>
            <a:picLocks noChangeAspect="1"/>
          </p:cNvPicPr>
          <p:nvPr/>
        </p:nvPicPr>
        <p:blipFill>
          <a:blip r:embed="rId4"/>
          <a:stretch>
            <a:fillRect/>
          </a:stretch>
        </p:blipFill>
        <p:spPr>
          <a:xfrm>
            <a:off x="7278132" y="4243945"/>
            <a:ext cx="292100" cy="228600"/>
          </a:xfrm>
          <a:prstGeom prst="rect">
            <a:avLst/>
          </a:prstGeom>
        </p:spPr>
      </p:pic>
      <p:pic>
        <p:nvPicPr>
          <p:cNvPr id="548" name="Picture 547">
            <a:extLst>
              <a:ext uri="{FF2B5EF4-FFF2-40B4-BE49-F238E27FC236}">
                <a16:creationId xmlns:a16="http://schemas.microsoft.com/office/drawing/2014/main" id="{86D8E8AF-C37A-F714-94A9-A9FAF59B04A1}"/>
              </a:ext>
            </a:extLst>
          </p:cNvPr>
          <p:cNvPicPr>
            <a:picLocks noChangeAspect="1"/>
          </p:cNvPicPr>
          <p:nvPr/>
        </p:nvPicPr>
        <p:blipFill>
          <a:blip r:embed="rId5"/>
          <a:stretch>
            <a:fillRect/>
          </a:stretch>
        </p:blipFill>
        <p:spPr>
          <a:xfrm>
            <a:off x="4168394" y="2841249"/>
            <a:ext cx="292100" cy="228600"/>
          </a:xfrm>
          <a:prstGeom prst="rect">
            <a:avLst/>
          </a:prstGeom>
        </p:spPr>
      </p:pic>
      <p:pic>
        <p:nvPicPr>
          <p:cNvPr id="549" name="Picture 548">
            <a:extLst>
              <a:ext uri="{FF2B5EF4-FFF2-40B4-BE49-F238E27FC236}">
                <a16:creationId xmlns:a16="http://schemas.microsoft.com/office/drawing/2014/main" id="{B5C7FE48-16D8-4084-44C2-8DB05353F67A}"/>
              </a:ext>
            </a:extLst>
          </p:cNvPr>
          <p:cNvPicPr>
            <a:picLocks noChangeAspect="1"/>
          </p:cNvPicPr>
          <p:nvPr/>
        </p:nvPicPr>
        <p:blipFill>
          <a:blip r:embed="rId6"/>
          <a:stretch>
            <a:fillRect/>
          </a:stretch>
        </p:blipFill>
        <p:spPr>
          <a:xfrm>
            <a:off x="8147039" y="3056079"/>
            <a:ext cx="292100" cy="228600"/>
          </a:xfrm>
          <a:prstGeom prst="rect">
            <a:avLst/>
          </a:prstGeom>
        </p:spPr>
      </p:pic>
      <p:pic>
        <p:nvPicPr>
          <p:cNvPr id="552" name="Picture 551">
            <a:extLst>
              <a:ext uri="{FF2B5EF4-FFF2-40B4-BE49-F238E27FC236}">
                <a16:creationId xmlns:a16="http://schemas.microsoft.com/office/drawing/2014/main" id="{D50206D9-A77D-838E-F415-AF78FCCE2995}"/>
              </a:ext>
            </a:extLst>
          </p:cNvPr>
          <p:cNvPicPr>
            <a:picLocks noChangeAspect="1"/>
          </p:cNvPicPr>
          <p:nvPr/>
        </p:nvPicPr>
        <p:blipFill>
          <a:blip r:embed="rId7"/>
          <a:stretch>
            <a:fillRect/>
          </a:stretch>
        </p:blipFill>
        <p:spPr>
          <a:xfrm>
            <a:off x="675541" y="4604469"/>
            <a:ext cx="177800" cy="190500"/>
          </a:xfrm>
          <a:prstGeom prst="rect">
            <a:avLst/>
          </a:prstGeom>
        </p:spPr>
      </p:pic>
      <p:cxnSp>
        <p:nvCxnSpPr>
          <p:cNvPr id="553" name="Straight Arrow Connector 552">
            <a:extLst>
              <a:ext uri="{FF2B5EF4-FFF2-40B4-BE49-F238E27FC236}">
                <a16:creationId xmlns:a16="http://schemas.microsoft.com/office/drawing/2014/main" id="{7195E743-5183-C22D-8E33-C27BAC287F3A}"/>
              </a:ext>
            </a:extLst>
          </p:cNvPr>
          <p:cNvCxnSpPr>
            <a:cxnSpLocks/>
          </p:cNvCxnSpPr>
          <p:nvPr/>
        </p:nvCxnSpPr>
        <p:spPr>
          <a:xfrm flipV="1">
            <a:off x="895755" y="4314092"/>
            <a:ext cx="398509" cy="290377"/>
          </a:xfrm>
          <a:prstGeom prst="straightConnector1">
            <a:avLst/>
          </a:prstGeom>
          <a:noFill/>
          <a:ln w="19050" cap="flat" cmpd="sng" algn="ctr">
            <a:solidFill>
              <a:sysClr val="windowText" lastClr="000000"/>
            </a:solidFill>
            <a:prstDash val="solid"/>
            <a:miter lim="800000"/>
            <a:tailEnd type="triangle"/>
          </a:ln>
          <a:effectLst/>
        </p:spPr>
      </p:cxnSp>
      <p:grpSp>
        <p:nvGrpSpPr>
          <p:cNvPr id="19" name="Group 18">
            <a:extLst>
              <a:ext uri="{FF2B5EF4-FFF2-40B4-BE49-F238E27FC236}">
                <a16:creationId xmlns:a16="http://schemas.microsoft.com/office/drawing/2014/main" id="{1E0B60AE-E5E9-2B2F-F8F5-1D7F424772D7}"/>
              </a:ext>
            </a:extLst>
          </p:cNvPr>
          <p:cNvGrpSpPr/>
          <p:nvPr/>
        </p:nvGrpSpPr>
        <p:grpSpPr>
          <a:xfrm>
            <a:off x="1186773" y="3084095"/>
            <a:ext cx="500568" cy="522720"/>
            <a:chOff x="1186773" y="3084095"/>
            <a:chExt cx="500568" cy="522720"/>
          </a:xfrm>
        </p:grpSpPr>
        <p:grpSp>
          <p:nvGrpSpPr>
            <p:cNvPr id="519" name="Group 518">
              <a:extLst>
                <a:ext uri="{FF2B5EF4-FFF2-40B4-BE49-F238E27FC236}">
                  <a16:creationId xmlns:a16="http://schemas.microsoft.com/office/drawing/2014/main" id="{57A93E1A-1FF6-7024-6D2D-6FD7711E97BD}"/>
                </a:ext>
              </a:extLst>
            </p:cNvPr>
            <p:cNvGrpSpPr/>
            <p:nvPr/>
          </p:nvGrpSpPr>
          <p:grpSpPr>
            <a:xfrm rot="21341816">
              <a:off x="1274039" y="3214288"/>
              <a:ext cx="413302" cy="392527"/>
              <a:chOff x="3342174" y="5379353"/>
              <a:chExt cx="371192" cy="340105"/>
            </a:xfrm>
          </p:grpSpPr>
          <p:sp>
            <p:nvSpPr>
              <p:cNvPr id="520" name="Oval 519">
                <a:extLst>
                  <a:ext uri="{FF2B5EF4-FFF2-40B4-BE49-F238E27FC236}">
                    <a16:creationId xmlns:a16="http://schemas.microsoft.com/office/drawing/2014/main" id="{5A59BAE8-DEA2-1A81-31FC-F232363B2988}"/>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1" name="Oval 520">
                <a:extLst>
                  <a:ext uri="{FF2B5EF4-FFF2-40B4-BE49-F238E27FC236}">
                    <a16:creationId xmlns:a16="http://schemas.microsoft.com/office/drawing/2014/main" id="{BAF0C37B-7913-3C8B-EA18-EB6F9735E2DA}"/>
                  </a:ext>
                </a:extLst>
              </p:cNvPr>
              <p:cNvSpPr/>
              <p:nvPr/>
            </p:nvSpPr>
            <p:spPr>
              <a:xfrm rot="3890415">
                <a:off x="3558053" y="5497009"/>
                <a:ext cx="143282" cy="167345"/>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22" name="Oval 521">
                <a:extLst>
                  <a:ext uri="{FF2B5EF4-FFF2-40B4-BE49-F238E27FC236}">
                    <a16:creationId xmlns:a16="http://schemas.microsoft.com/office/drawing/2014/main" id="{FB7508F7-3021-9AFE-8812-E39DC004467B}"/>
                  </a:ext>
                </a:extLst>
              </p:cNvPr>
              <p:cNvSpPr/>
              <p:nvPr/>
            </p:nvSpPr>
            <p:spPr>
              <a:xfrm rot="3890415">
                <a:off x="3497137" y="5367321"/>
                <a:ext cx="143282" cy="167345"/>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23" name="Oval 522">
                <a:extLst>
                  <a:ext uri="{FF2B5EF4-FFF2-40B4-BE49-F238E27FC236}">
                    <a16:creationId xmlns:a16="http://schemas.microsoft.com/office/drawing/2014/main" id="{DC8D3FC6-1B79-AC43-2A37-ED8DE8CD6A97}"/>
                  </a:ext>
                </a:extLst>
              </p:cNvPr>
              <p:cNvSpPr/>
              <p:nvPr/>
            </p:nvSpPr>
            <p:spPr>
              <a:xfrm rot="3890415">
                <a:off x="3415121" y="5564144"/>
                <a:ext cx="143282" cy="167345"/>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24" name="Oval 523">
                <a:extLst>
                  <a:ext uri="{FF2B5EF4-FFF2-40B4-BE49-F238E27FC236}">
                    <a16:creationId xmlns:a16="http://schemas.microsoft.com/office/drawing/2014/main" id="{923F2B8C-2022-531D-1D54-D393C726E632}"/>
                  </a:ext>
                </a:extLst>
              </p:cNvPr>
              <p:cNvSpPr/>
              <p:nvPr/>
            </p:nvSpPr>
            <p:spPr>
              <a:xfrm rot="3890415">
                <a:off x="3354206" y="5434456"/>
                <a:ext cx="143282" cy="167345"/>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pic>
          <p:nvPicPr>
            <p:cNvPr id="14" name="Picture 13">
              <a:extLst>
                <a:ext uri="{FF2B5EF4-FFF2-40B4-BE49-F238E27FC236}">
                  <a16:creationId xmlns:a16="http://schemas.microsoft.com/office/drawing/2014/main" id="{A0ECB3FB-82E9-84CA-A3D2-AD65EF9B7105}"/>
                </a:ext>
              </a:extLst>
            </p:cNvPr>
            <p:cNvPicPr>
              <a:picLocks noChangeAspect="1"/>
            </p:cNvPicPr>
            <p:nvPr/>
          </p:nvPicPr>
          <p:blipFill>
            <a:blip r:embed="rId8"/>
            <a:stretch>
              <a:fillRect/>
            </a:stretch>
          </p:blipFill>
          <p:spPr>
            <a:xfrm>
              <a:off x="1186773" y="3084095"/>
              <a:ext cx="197651" cy="170699"/>
            </a:xfrm>
            <a:prstGeom prst="rect">
              <a:avLst/>
            </a:prstGeom>
          </p:spPr>
        </p:pic>
      </p:grpSp>
      <p:grpSp>
        <p:nvGrpSpPr>
          <p:cNvPr id="18" name="Group 17">
            <a:extLst>
              <a:ext uri="{FF2B5EF4-FFF2-40B4-BE49-F238E27FC236}">
                <a16:creationId xmlns:a16="http://schemas.microsoft.com/office/drawing/2014/main" id="{BCC66CEA-AFCE-25AE-A849-EA4B2CBE8786}"/>
              </a:ext>
            </a:extLst>
          </p:cNvPr>
          <p:cNvGrpSpPr/>
          <p:nvPr/>
        </p:nvGrpSpPr>
        <p:grpSpPr>
          <a:xfrm>
            <a:off x="2036340" y="3924971"/>
            <a:ext cx="565203" cy="409920"/>
            <a:chOff x="2036340" y="3924971"/>
            <a:chExt cx="565203" cy="409920"/>
          </a:xfrm>
        </p:grpSpPr>
        <p:grpSp>
          <p:nvGrpSpPr>
            <p:cNvPr id="526" name="Group 525">
              <a:extLst>
                <a:ext uri="{FF2B5EF4-FFF2-40B4-BE49-F238E27FC236}">
                  <a16:creationId xmlns:a16="http://schemas.microsoft.com/office/drawing/2014/main" id="{6BC8B653-FF33-2304-4E28-752D83AE10E3}"/>
                </a:ext>
              </a:extLst>
            </p:cNvPr>
            <p:cNvGrpSpPr/>
            <p:nvPr/>
          </p:nvGrpSpPr>
          <p:grpSpPr>
            <a:xfrm rot="21341816">
              <a:off x="2188241" y="3924971"/>
              <a:ext cx="413302" cy="392527"/>
              <a:chOff x="3342174" y="5379353"/>
              <a:chExt cx="371192" cy="340105"/>
            </a:xfrm>
          </p:grpSpPr>
          <p:sp>
            <p:nvSpPr>
              <p:cNvPr id="527" name="Oval 526">
                <a:extLst>
                  <a:ext uri="{FF2B5EF4-FFF2-40B4-BE49-F238E27FC236}">
                    <a16:creationId xmlns:a16="http://schemas.microsoft.com/office/drawing/2014/main" id="{117E82A2-EBC1-E460-776F-17FC5B82B4CF}"/>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8" name="Oval 527">
                <a:extLst>
                  <a:ext uri="{FF2B5EF4-FFF2-40B4-BE49-F238E27FC236}">
                    <a16:creationId xmlns:a16="http://schemas.microsoft.com/office/drawing/2014/main" id="{756E0190-7B19-5AEE-15FC-D9A941BC798C}"/>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9" name="Oval 528">
                <a:extLst>
                  <a:ext uri="{FF2B5EF4-FFF2-40B4-BE49-F238E27FC236}">
                    <a16:creationId xmlns:a16="http://schemas.microsoft.com/office/drawing/2014/main" id="{A3A42926-895A-EB6E-D299-F76B0D0D2C45}"/>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30" name="Oval 529">
                <a:extLst>
                  <a:ext uri="{FF2B5EF4-FFF2-40B4-BE49-F238E27FC236}">
                    <a16:creationId xmlns:a16="http://schemas.microsoft.com/office/drawing/2014/main" id="{15986AFB-A0B1-4164-7888-D6FFE0901F4F}"/>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31" name="Oval 530">
                <a:extLst>
                  <a:ext uri="{FF2B5EF4-FFF2-40B4-BE49-F238E27FC236}">
                    <a16:creationId xmlns:a16="http://schemas.microsoft.com/office/drawing/2014/main" id="{1D1761B0-7A0F-84D4-375D-84B2A02F891D}"/>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pic>
          <p:nvPicPr>
            <p:cNvPr id="15" name="Picture 14">
              <a:extLst>
                <a:ext uri="{FF2B5EF4-FFF2-40B4-BE49-F238E27FC236}">
                  <a16:creationId xmlns:a16="http://schemas.microsoft.com/office/drawing/2014/main" id="{A3711D30-8498-03CC-F6EF-E3A06288730A}"/>
                </a:ext>
              </a:extLst>
            </p:cNvPr>
            <p:cNvPicPr>
              <a:picLocks noChangeAspect="1"/>
            </p:cNvPicPr>
            <p:nvPr/>
          </p:nvPicPr>
          <p:blipFill>
            <a:blip r:embed="rId9"/>
            <a:stretch>
              <a:fillRect/>
            </a:stretch>
          </p:blipFill>
          <p:spPr>
            <a:xfrm>
              <a:off x="2036340" y="4172665"/>
              <a:ext cx="196379" cy="162226"/>
            </a:xfrm>
            <a:prstGeom prst="rect">
              <a:avLst/>
            </a:prstGeom>
          </p:spPr>
        </p:pic>
      </p:grpSp>
      <p:grpSp>
        <p:nvGrpSpPr>
          <p:cNvPr id="17" name="Group 16">
            <a:extLst>
              <a:ext uri="{FF2B5EF4-FFF2-40B4-BE49-F238E27FC236}">
                <a16:creationId xmlns:a16="http://schemas.microsoft.com/office/drawing/2014/main" id="{7D34B060-FD4C-090F-0B68-F384C06CFA85}"/>
              </a:ext>
            </a:extLst>
          </p:cNvPr>
          <p:cNvGrpSpPr/>
          <p:nvPr/>
        </p:nvGrpSpPr>
        <p:grpSpPr>
          <a:xfrm>
            <a:off x="2117326" y="4922507"/>
            <a:ext cx="607552" cy="392527"/>
            <a:chOff x="2117326" y="4922507"/>
            <a:chExt cx="607552" cy="392527"/>
          </a:xfrm>
        </p:grpSpPr>
        <p:grpSp>
          <p:nvGrpSpPr>
            <p:cNvPr id="533" name="Group 532">
              <a:extLst>
                <a:ext uri="{FF2B5EF4-FFF2-40B4-BE49-F238E27FC236}">
                  <a16:creationId xmlns:a16="http://schemas.microsoft.com/office/drawing/2014/main" id="{A738D171-6BA8-9A4A-83CA-E9D938D43509}"/>
                </a:ext>
              </a:extLst>
            </p:cNvPr>
            <p:cNvGrpSpPr/>
            <p:nvPr/>
          </p:nvGrpSpPr>
          <p:grpSpPr>
            <a:xfrm rot="254169">
              <a:off x="2311576" y="4922507"/>
              <a:ext cx="413302" cy="392527"/>
              <a:chOff x="3342174" y="5379353"/>
              <a:chExt cx="371192" cy="340105"/>
            </a:xfrm>
          </p:grpSpPr>
          <p:sp>
            <p:nvSpPr>
              <p:cNvPr id="534" name="Oval 533">
                <a:extLst>
                  <a:ext uri="{FF2B5EF4-FFF2-40B4-BE49-F238E27FC236}">
                    <a16:creationId xmlns:a16="http://schemas.microsoft.com/office/drawing/2014/main" id="{B61547EA-4090-C8B5-4214-5B8EC2C08861}"/>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5" name="Oval 534">
                <a:extLst>
                  <a:ext uri="{FF2B5EF4-FFF2-40B4-BE49-F238E27FC236}">
                    <a16:creationId xmlns:a16="http://schemas.microsoft.com/office/drawing/2014/main" id="{BE62898F-E8F7-FE9B-A5BC-8EB3B4C59096}"/>
                  </a:ext>
                </a:extLst>
              </p:cNvPr>
              <p:cNvSpPr/>
              <p:nvPr/>
            </p:nvSpPr>
            <p:spPr>
              <a:xfrm rot="3890415">
                <a:off x="3558053" y="5497009"/>
                <a:ext cx="143282" cy="167345"/>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536" name="Oval 535">
                <a:extLst>
                  <a:ext uri="{FF2B5EF4-FFF2-40B4-BE49-F238E27FC236}">
                    <a16:creationId xmlns:a16="http://schemas.microsoft.com/office/drawing/2014/main" id="{E251D257-45FE-2A2A-8EE1-C3B30162AC11}"/>
                  </a:ext>
                </a:extLst>
              </p:cNvPr>
              <p:cNvSpPr/>
              <p:nvPr/>
            </p:nvSpPr>
            <p:spPr>
              <a:xfrm rot="3890415">
                <a:off x="3497137" y="5367321"/>
                <a:ext cx="143282" cy="167345"/>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37" name="Oval 536">
                <a:extLst>
                  <a:ext uri="{FF2B5EF4-FFF2-40B4-BE49-F238E27FC236}">
                    <a16:creationId xmlns:a16="http://schemas.microsoft.com/office/drawing/2014/main" id="{ADBFAAA4-6359-609E-E3E3-F7F01D6BD96D}"/>
                  </a:ext>
                </a:extLst>
              </p:cNvPr>
              <p:cNvSpPr/>
              <p:nvPr/>
            </p:nvSpPr>
            <p:spPr>
              <a:xfrm rot="3890415">
                <a:off x="3415121" y="5564144"/>
                <a:ext cx="143282" cy="167345"/>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38" name="Oval 537">
                <a:extLst>
                  <a:ext uri="{FF2B5EF4-FFF2-40B4-BE49-F238E27FC236}">
                    <a16:creationId xmlns:a16="http://schemas.microsoft.com/office/drawing/2014/main" id="{0F6CACF9-80F1-0500-0296-5D4C2B4E467A}"/>
                  </a:ext>
                </a:extLst>
              </p:cNvPr>
              <p:cNvSpPr/>
              <p:nvPr/>
            </p:nvSpPr>
            <p:spPr>
              <a:xfrm rot="3890415">
                <a:off x="3354206" y="5434456"/>
                <a:ext cx="143282" cy="167345"/>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pic>
          <p:nvPicPr>
            <p:cNvPr id="16" name="Picture 15">
              <a:extLst>
                <a:ext uri="{FF2B5EF4-FFF2-40B4-BE49-F238E27FC236}">
                  <a16:creationId xmlns:a16="http://schemas.microsoft.com/office/drawing/2014/main" id="{678F248D-03D3-3FDF-1721-644EA4824111}"/>
                </a:ext>
              </a:extLst>
            </p:cNvPr>
            <p:cNvPicPr>
              <a:picLocks noChangeAspect="1"/>
            </p:cNvPicPr>
            <p:nvPr/>
          </p:nvPicPr>
          <p:blipFill>
            <a:blip r:embed="rId10"/>
            <a:stretch>
              <a:fillRect/>
            </a:stretch>
          </p:blipFill>
          <p:spPr>
            <a:xfrm>
              <a:off x="2117326" y="5135063"/>
              <a:ext cx="203712" cy="168284"/>
            </a:xfrm>
            <a:prstGeom prst="rect">
              <a:avLst/>
            </a:prstGeom>
          </p:spPr>
        </p:pic>
      </p:grpSp>
      <p:cxnSp>
        <p:nvCxnSpPr>
          <p:cNvPr id="5" name="Straight Arrow Connector 4">
            <a:extLst>
              <a:ext uri="{FF2B5EF4-FFF2-40B4-BE49-F238E27FC236}">
                <a16:creationId xmlns:a16="http://schemas.microsoft.com/office/drawing/2014/main" id="{E7FFEA6F-C1D5-CCEA-2900-99166B46D23B}"/>
              </a:ext>
            </a:extLst>
          </p:cNvPr>
          <p:cNvCxnSpPr>
            <a:cxnSpLocks/>
          </p:cNvCxnSpPr>
          <p:nvPr/>
        </p:nvCxnSpPr>
        <p:spPr>
          <a:xfrm flipV="1">
            <a:off x="10366487" y="3957601"/>
            <a:ext cx="0" cy="431671"/>
          </a:xfrm>
          <a:prstGeom prst="straightConnector1">
            <a:avLst/>
          </a:prstGeom>
          <a:noFill/>
          <a:ln w="19050" cap="flat" cmpd="sng" algn="ctr">
            <a:solidFill>
              <a:sysClr val="windowText" lastClr="000000"/>
            </a:solidFill>
            <a:prstDash val="solid"/>
            <a:miter lim="800000"/>
            <a:tailEnd type="triangle"/>
          </a:ln>
          <a:effectLst/>
        </p:spPr>
      </p:cxnSp>
      <p:pic>
        <p:nvPicPr>
          <p:cNvPr id="6" name="Picture 5">
            <a:extLst>
              <a:ext uri="{FF2B5EF4-FFF2-40B4-BE49-F238E27FC236}">
                <a16:creationId xmlns:a16="http://schemas.microsoft.com/office/drawing/2014/main" id="{A6DFCB38-DE68-990D-FE49-FAE4AC8F21E1}"/>
              </a:ext>
            </a:extLst>
          </p:cNvPr>
          <p:cNvPicPr>
            <a:picLocks noChangeAspect="1"/>
          </p:cNvPicPr>
          <p:nvPr/>
        </p:nvPicPr>
        <p:blipFill>
          <a:blip r:embed="rId11"/>
          <a:stretch>
            <a:fillRect/>
          </a:stretch>
        </p:blipFill>
        <p:spPr>
          <a:xfrm>
            <a:off x="10258537" y="4459204"/>
            <a:ext cx="215900" cy="190500"/>
          </a:xfrm>
          <a:prstGeom prst="rect">
            <a:avLst/>
          </a:prstGeom>
        </p:spPr>
      </p:pic>
      <p:cxnSp>
        <p:nvCxnSpPr>
          <p:cNvPr id="8" name="Straight Arrow Connector 7">
            <a:extLst>
              <a:ext uri="{FF2B5EF4-FFF2-40B4-BE49-F238E27FC236}">
                <a16:creationId xmlns:a16="http://schemas.microsoft.com/office/drawing/2014/main" id="{29B53D47-FE01-3E6D-A705-117D039C3565}"/>
              </a:ext>
            </a:extLst>
          </p:cNvPr>
          <p:cNvCxnSpPr/>
          <p:nvPr/>
        </p:nvCxnSpPr>
        <p:spPr>
          <a:xfrm>
            <a:off x="675541" y="6103520"/>
            <a:ext cx="105042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5D8E0E8D-F957-9ECF-2504-1AAC3380401F}"/>
              </a:ext>
            </a:extLst>
          </p:cNvPr>
          <p:cNvSpPr/>
          <p:nvPr/>
        </p:nvSpPr>
        <p:spPr>
          <a:xfrm>
            <a:off x="3101074" y="5507300"/>
            <a:ext cx="892739" cy="583567"/>
          </a:xfrm>
          <a:custGeom>
            <a:avLst/>
            <a:gdLst>
              <a:gd name="csX0" fmla="*/ 0 w 6988629"/>
              <a:gd name="csY0" fmla="*/ 3055262 h 3069776"/>
              <a:gd name="csX1" fmla="*/ 2242458 w 6988629"/>
              <a:gd name="csY1" fmla="*/ 2213433 h 3069776"/>
              <a:gd name="csX2" fmla="*/ 3497943 w 6988629"/>
              <a:gd name="csY2" fmla="*/ 5 h 3069776"/>
              <a:gd name="csX3" fmla="*/ 4760686 w 6988629"/>
              <a:gd name="csY3" fmla="*/ 2235205 h 3069776"/>
              <a:gd name="csX4" fmla="*/ 6988629 w 6988629"/>
              <a:gd name="csY4" fmla="*/ 3069776 h 3069776"/>
            </a:gdLst>
            <a:ahLst/>
            <a:cxnLst>
              <a:cxn ang="0">
                <a:pos x="csX0" y="csY0"/>
              </a:cxn>
              <a:cxn ang="0">
                <a:pos x="csX1" y="csY1"/>
              </a:cxn>
              <a:cxn ang="0">
                <a:pos x="csX2" y="csY2"/>
              </a:cxn>
              <a:cxn ang="0">
                <a:pos x="csX3" y="csY3"/>
              </a:cxn>
              <a:cxn ang="0">
                <a:pos x="csX4" y="csY4"/>
              </a:cxn>
            </a:cxnLst>
            <a:rect l="l" t="t" r="r" b="b"/>
            <a:pathLst>
              <a:path w="6988629" h="3069776">
                <a:moveTo>
                  <a:pt x="0" y="3055262"/>
                </a:moveTo>
                <a:cubicBezTo>
                  <a:pt x="829734" y="2888952"/>
                  <a:pt x="1659468" y="2722642"/>
                  <a:pt x="2242458" y="2213433"/>
                </a:cubicBezTo>
                <a:cubicBezTo>
                  <a:pt x="2825448" y="1704224"/>
                  <a:pt x="3078238" y="-3624"/>
                  <a:pt x="3497943" y="5"/>
                </a:cubicBezTo>
                <a:cubicBezTo>
                  <a:pt x="3917648" y="3634"/>
                  <a:pt x="4178905" y="1723577"/>
                  <a:pt x="4760686" y="2235205"/>
                </a:cubicBezTo>
                <a:cubicBezTo>
                  <a:pt x="5342467" y="2746833"/>
                  <a:pt x="6522962" y="3021395"/>
                  <a:pt x="6988629" y="3069776"/>
                </a:cubicBezTo>
              </a:path>
            </a:pathLst>
          </a:custGeom>
          <a:solidFill>
            <a:srgbClr val="FBE4D7">
              <a:alpha val="36137"/>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67DA399-AC91-0CE0-623C-44CB287C9C59}"/>
              </a:ext>
            </a:extLst>
          </p:cNvPr>
          <p:cNvCxnSpPr>
            <a:cxnSpLocks/>
          </p:cNvCxnSpPr>
          <p:nvPr/>
        </p:nvCxnSpPr>
        <p:spPr>
          <a:xfrm flipH="1">
            <a:off x="3543653" y="3300638"/>
            <a:ext cx="21748" cy="2790229"/>
          </a:xfrm>
          <a:prstGeom prst="line">
            <a:avLst/>
          </a:prstGeom>
          <a:ln w="22225">
            <a:solidFill>
              <a:srgbClr val="975208"/>
            </a:solidFill>
            <a:prstDash val="dash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DE06769-E3CF-FB91-E2C6-478395516A4F}"/>
              </a:ext>
            </a:extLst>
          </p:cNvPr>
          <p:cNvSpPr txBox="1"/>
          <p:nvPr/>
        </p:nvSpPr>
        <p:spPr>
          <a:xfrm>
            <a:off x="11143076" y="5945308"/>
            <a:ext cx="1002855" cy="307777"/>
          </a:xfrm>
          <a:prstGeom prst="rect">
            <a:avLst/>
          </a:prstGeom>
          <a:noFill/>
        </p:spPr>
        <p:txBody>
          <a:bodyPr wrap="square" rtlCol="0">
            <a:spAutoFit/>
          </a:bodyPr>
          <a:lstStyle/>
          <a:p>
            <a:r>
              <a:rPr lang="en-US" sz="1400" dirty="0"/>
              <a:t>time</a:t>
            </a:r>
          </a:p>
        </p:txBody>
      </p:sp>
    </p:spTree>
    <p:extLst>
      <p:ext uri="{BB962C8B-B14F-4D97-AF65-F5344CB8AC3E}">
        <p14:creationId xmlns:p14="http://schemas.microsoft.com/office/powerpoint/2010/main" val="3250528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9C923-7A6C-5C85-495F-9954D3695547}"/>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F695A3AE-4699-4D16-3DF8-2E4ED6228C25}"/>
              </a:ext>
            </a:extLst>
          </p:cNvPr>
          <p:cNvSpPr/>
          <p:nvPr/>
        </p:nvSpPr>
        <p:spPr>
          <a:xfrm rot="19032006">
            <a:off x="5759594" y="943476"/>
            <a:ext cx="715033" cy="1280417"/>
          </a:xfrm>
          <a:prstGeom prst="ellipse">
            <a:avLst/>
          </a:prstGeom>
          <a:solidFill>
            <a:srgbClr val="E97132">
              <a:lumMod val="20000"/>
              <a:lumOff val="80000"/>
              <a:alpha val="30000"/>
            </a:srgbClr>
          </a:solidFill>
          <a:ln w="19050" cap="flat" cmpd="sng" algn="ctr">
            <a:solidFill>
              <a:srgbClr val="E9713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1AFB3CAA-8943-F489-22DB-7C1F15396354}"/>
              </a:ext>
            </a:extLst>
          </p:cNvPr>
          <p:cNvSpPr/>
          <p:nvPr/>
        </p:nvSpPr>
        <p:spPr>
          <a:xfrm rot="18430764">
            <a:off x="3242597" y="2918969"/>
            <a:ext cx="598968" cy="785962"/>
          </a:xfrm>
          <a:prstGeom prst="ellipse">
            <a:avLst/>
          </a:prstGeom>
          <a:solidFill>
            <a:srgbClr val="E97132">
              <a:lumMod val="20000"/>
              <a:lumOff val="80000"/>
              <a:alpha val="30000"/>
            </a:srgbClr>
          </a:solidFill>
          <a:ln w="19050" cap="flat" cmpd="sng" algn="ctr">
            <a:solidFill>
              <a:srgbClr val="E9713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04A469F-ECB3-3C7F-E3C5-150FC2AE1FEE}"/>
              </a:ext>
            </a:extLst>
          </p:cNvPr>
          <p:cNvSpPr>
            <a:spLocks noGrp="1"/>
          </p:cNvSpPr>
          <p:nvPr>
            <p:ph type="title"/>
          </p:nvPr>
        </p:nvSpPr>
        <p:spPr/>
        <p:txBody>
          <a:bodyPr/>
          <a:lstStyle/>
          <a:p>
            <a:r>
              <a:rPr lang="en-US" b="1" dirty="0"/>
              <a:t>Problem Statement</a:t>
            </a:r>
          </a:p>
        </p:txBody>
      </p:sp>
      <p:sp>
        <p:nvSpPr>
          <p:cNvPr id="4" name="Slide Number Placeholder 3">
            <a:extLst>
              <a:ext uri="{FF2B5EF4-FFF2-40B4-BE49-F238E27FC236}">
                <a16:creationId xmlns:a16="http://schemas.microsoft.com/office/drawing/2014/main" id="{B7B7EF01-E5BA-68F5-5EBB-7DBC5725F36F}"/>
              </a:ext>
            </a:extLst>
          </p:cNvPr>
          <p:cNvSpPr>
            <a:spLocks noGrp="1"/>
          </p:cNvSpPr>
          <p:nvPr>
            <p:ph type="sldNum" sz="quarter" idx="12"/>
          </p:nvPr>
        </p:nvSpPr>
        <p:spPr/>
        <p:txBody>
          <a:bodyPr/>
          <a:lstStyle/>
          <a:p>
            <a:fld id="{7CD4A8CD-EAB6-4D22-9220-AD4C2B609027}" type="slidenum">
              <a:rPr lang="en-US" smtClean="0"/>
              <a:t>5</a:t>
            </a:fld>
            <a:endParaRPr lang="en-US"/>
          </a:p>
        </p:txBody>
      </p:sp>
      <p:pic>
        <p:nvPicPr>
          <p:cNvPr id="308" name="Picture 307">
            <a:extLst>
              <a:ext uri="{FF2B5EF4-FFF2-40B4-BE49-F238E27FC236}">
                <a16:creationId xmlns:a16="http://schemas.microsoft.com/office/drawing/2014/main" id="{B3A877CD-0BEE-4570-DA0B-B1EF04C927DA}"/>
              </a:ext>
            </a:extLst>
          </p:cNvPr>
          <p:cNvPicPr>
            <a:picLocks noChangeAspect="1"/>
          </p:cNvPicPr>
          <p:nvPr/>
        </p:nvPicPr>
        <p:blipFill>
          <a:blip r:embed="rId3"/>
          <a:stretch>
            <a:fillRect/>
          </a:stretch>
        </p:blipFill>
        <p:spPr>
          <a:xfrm>
            <a:off x="1064872" y="1248244"/>
            <a:ext cx="2777923" cy="1010154"/>
          </a:xfrm>
          <a:prstGeom prst="rect">
            <a:avLst/>
          </a:prstGeom>
        </p:spPr>
      </p:pic>
      <p:sp>
        <p:nvSpPr>
          <p:cNvPr id="429" name="Oval 428">
            <a:extLst>
              <a:ext uri="{FF2B5EF4-FFF2-40B4-BE49-F238E27FC236}">
                <a16:creationId xmlns:a16="http://schemas.microsoft.com/office/drawing/2014/main" id="{78992E10-5B36-15FE-D6DD-DB8A6AA1008D}"/>
              </a:ext>
            </a:extLst>
          </p:cNvPr>
          <p:cNvSpPr/>
          <p:nvPr/>
        </p:nvSpPr>
        <p:spPr>
          <a:xfrm rot="3562635">
            <a:off x="315993" y="3467803"/>
            <a:ext cx="3534725" cy="1477200"/>
          </a:xfrm>
          <a:prstGeom prst="ellipse">
            <a:avLst/>
          </a:prstGeom>
          <a:noFill/>
          <a:ln w="19050" cap="flat" cmpd="sng" algn="ctr">
            <a:solidFill>
              <a:schemeClr val="accent5">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539" name="Oval 538">
            <a:extLst>
              <a:ext uri="{FF2B5EF4-FFF2-40B4-BE49-F238E27FC236}">
                <a16:creationId xmlns:a16="http://schemas.microsoft.com/office/drawing/2014/main" id="{F5A2B5DF-5B08-9F3D-BFCC-89EA235D72F3}"/>
              </a:ext>
            </a:extLst>
          </p:cNvPr>
          <p:cNvSpPr/>
          <p:nvPr/>
        </p:nvSpPr>
        <p:spPr>
          <a:xfrm rot="12332022">
            <a:off x="4190019" y="3828652"/>
            <a:ext cx="818399" cy="530035"/>
          </a:xfrm>
          <a:prstGeom prst="ellipse">
            <a:avLst/>
          </a:prstGeom>
          <a:solidFill>
            <a:srgbClr val="A02B93">
              <a:lumMod val="60000"/>
              <a:lumOff val="40000"/>
              <a:alpha val="21000"/>
            </a:srgbClr>
          </a:solidFill>
          <a:ln w="19050" cap="flat" cmpd="sng" algn="ctr">
            <a:solidFill>
              <a:srgbClr val="A02B93">
                <a:lumMod val="60000"/>
                <a:lumOff val="40000"/>
              </a:srgbClr>
            </a:solidFill>
            <a:prstDash val="solid"/>
            <a:miter lim="800000"/>
          </a:ln>
          <a:effectLst/>
        </p:spPr>
        <p:txBody>
          <a:bodyPr rtlCol="0" anchor="ctr"/>
          <a:lstStyle/>
          <a:p>
            <a:pPr algn="ctr" defTabSz="914400"/>
            <a:endParaRPr lang="en-US" kern="0" dirty="0">
              <a:solidFill>
                <a:prstClr val="white"/>
              </a:solidFill>
              <a:latin typeface="Aptos" panose="02110004020202020204"/>
            </a:endParaRPr>
          </a:p>
        </p:txBody>
      </p:sp>
      <p:sp>
        <p:nvSpPr>
          <p:cNvPr id="541" name="Oval 540">
            <a:extLst>
              <a:ext uri="{FF2B5EF4-FFF2-40B4-BE49-F238E27FC236}">
                <a16:creationId xmlns:a16="http://schemas.microsoft.com/office/drawing/2014/main" id="{A3524CAE-D34A-FFDC-AAE6-396CD6C970DE}"/>
              </a:ext>
            </a:extLst>
          </p:cNvPr>
          <p:cNvSpPr/>
          <p:nvPr/>
        </p:nvSpPr>
        <p:spPr>
          <a:xfrm rot="2192308">
            <a:off x="4574638" y="4070951"/>
            <a:ext cx="65266" cy="70747"/>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2" name="Oval 541">
            <a:extLst>
              <a:ext uri="{FF2B5EF4-FFF2-40B4-BE49-F238E27FC236}">
                <a16:creationId xmlns:a16="http://schemas.microsoft.com/office/drawing/2014/main" id="{1329A291-B264-FC9B-372E-3DCBB433DF2D}"/>
              </a:ext>
            </a:extLst>
          </p:cNvPr>
          <p:cNvSpPr/>
          <p:nvPr/>
        </p:nvSpPr>
        <p:spPr>
          <a:xfrm rot="2192308">
            <a:off x="4641232" y="3991681"/>
            <a:ext cx="165367" cy="186330"/>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43" name="Oval 542">
            <a:extLst>
              <a:ext uri="{FF2B5EF4-FFF2-40B4-BE49-F238E27FC236}">
                <a16:creationId xmlns:a16="http://schemas.microsoft.com/office/drawing/2014/main" id="{346FDC3A-6D45-4014-D50F-EDC7CF9D8C40}"/>
              </a:ext>
            </a:extLst>
          </p:cNvPr>
          <p:cNvSpPr/>
          <p:nvPr/>
        </p:nvSpPr>
        <p:spPr>
          <a:xfrm rot="2192308">
            <a:off x="4510548" y="3892053"/>
            <a:ext cx="165367" cy="186330"/>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44" name="Oval 543">
            <a:extLst>
              <a:ext uri="{FF2B5EF4-FFF2-40B4-BE49-F238E27FC236}">
                <a16:creationId xmlns:a16="http://schemas.microsoft.com/office/drawing/2014/main" id="{D96BCCF4-EB24-A4A2-E03B-29EDC8AE457E}"/>
              </a:ext>
            </a:extLst>
          </p:cNvPr>
          <p:cNvSpPr/>
          <p:nvPr/>
        </p:nvSpPr>
        <p:spPr>
          <a:xfrm rot="2192308">
            <a:off x="4537844" y="4135355"/>
            <a:ext cx="165367" cy="186330"/>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545" name="Oval 544">
            <a:extLst>
              <a:ext uri="{FF2B5EF4-FFF2-40B4-BE49-F238E27FC236}">
                <a16:creationId xmlns:a16="http://schemas.microsoft.com/office/drawing/2014/main" id="{44DBE614-5BFA-09EE-7BC8-C05CF7863C91}"/>
              </a:ext>
            </a:extLst>
          </p:cNvPr>
          <p:cNvSpPr/>
          <p:nvPr/>
        </p:nvSpPr>
        <p:spPr>
          <a:xfrm rot="2192308">
            <a:off x="4407162" y="4035727"/>
            <a:ext cx="165367" cy="186330"/>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31" name="Oval 430">
            <a:extLst>
              <a:ext uri="{FF2B5EF4-FFF2-40B4-BE49-F238E27FC236}">
                <a16:creationId xmlns:a16="http://schemas.microsoft.com/office/drawing/2014/main" id="{26EF1031-8416-491C-52FF-96BF3818CB86}"/>
              </a:ext>
            </a:extLst>
          </p:cNvPr>
          <p:cNvSpPr/>
          <p:nvPr/>
        </p:nvSpPr>
        <p:spPr>
          <a:xfrm rot="19751004">
            <a:off x="4077957" y="3154119"/>
            <a:ext cx="930010" cy="285624"/>
          </a:xfrm>
          <a:prstGeom prst="ellipse">
            <a:avLst/>
          </a:prstGeom>
          <a:solidFill>
            <a:sysClr val="windowText" lastClr="0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32" name="Isosceles Triangle 5">
            <a:extLst>
              <a:ext uri="{FF2B5EF4-FFF2-40B4-BE49-F238E27FC236}">
                <a16:creationId xmlns:a16="http://schemas.microsoft.com/office/drawing/2014/main" id="{75CF4480-8800-7171-C0E2-834715457A30}"/>
              </a:ext>
            </a:extLst>
          </p:cNvPr>
          <p:cNvSpPr/>
          <p:nvPr/>
        </p:nvSpPr>
        <p:spPr>
          <a:xfrm rot="3096596">
            <a:off x="6446679" y="3923157"/>
            <a:ext cx="741079" cy="599789"/>
          </a:xfrm>
          <a:prstGeom prst="triangle">
            <a:avLst/>
          </a:prstGeom>
          <a:solidFill>
            <a:sysClr val="windowText" lastClr="0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33" name="Rectangle 432">
            <a:extLst>
              <a:ext uri="{FF2B5EF4-FFF2-40B4-BE49-F238E27FC236}">
                <a16:creationId xmlns:a16="http://schemas.microsoft.com/office/drawing/2014/main" id="{626A0350-C03A-3C6C-02BE-2E97B1FA5391}"/>
              </a:ext>
            </a:extLst>
          </p:cNvPr>
          <p:cNvSpPr/>
          <p:nvPr/>
        </p:nvSpPr>
        <p:spPr>
          <a:xfrm rot="2642566">
            <a:off x="7257719" y="2552775"/>
            <a:ext cx="707616" cy="623741"/>
          </a:xfrm>
          <a:prstGeom prst="rect">
            <a:avLst/>
          </a:prstGeom>
          <a:solidFill>
            <a:sysClr val="windowText" lastClr="0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34" name="Oval 433">
            <a:extLst>
              <a:ext uri="{FF2B5EF4-FFF2-40B4-BE49-F238E27FC236}">
                <a16:creationId xmlns:a16="http://schemas.microsoft.com/office/drawing/2014/main" id="{88412AB4-F3BC-C3EC-4359-EAAB96DD98B5}"/>
              </a:ext>
            </a:extLst>
          </p:cNvPr>
          <p:cNvSpPr/>
          <p:nvPr/>
        </p:nvSpPr>
        <p:spPr>
          <a:xfrm rot="3139816">
            <a:off x="8173599" y="1093874"/>
            <a:ext cx="3718996" cy="2468735"/>
          </a:xfrm>
          <a:prstGeom prst="ellipse">
            <a:avLst/>
          </a:prstGeom>
          <a:noFill/>
          <a:ln w="2222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cxnSp>
        <p:nvCxnSpPr>
          <p:cNvPr id="438" name="Straight Connector 437">
            <a:extLst>
              <a:ext uri="{FF2B5EF4-FFF2-40B4-BE49-F238E27FC236}">
                <a16:creationId xmlns:a16="http://schemas.microsoft.com/office/drawing/2014/main" id="{D6CD3FA9-3719-194F-2D39-1ABE450229E5}"/>
              </a:ext>
            </a:extLst>
          </p:cNvPr>
          <p:cNvCxnSpPr>
            <a:cxnSpLocks/>
            <a:stCxn id="520" idx="6"/>
            <a:endCxn id="527" idx="2"/>
          </p:cNvCxnSpPr>
          <p:nvPr/>
        </p:nvCxnSpPr>
        <p:spPr>
          <a:xfrm>
            <a:off x="1497318" y="3438625"/>
            <a:ext cx="882101" cy="653858"/>
          </a:xfrm>
          <a:prstGeom prst="line">
            <a:avLst/>
          </a:prstGeom>
          <a:noFill/>
          <a:ln w="38100" cap="flat" cmpd="sng" algn="ctr">
            <a:solidFill>
              <a:srgbClr val="FF0000"/>
            </a:solidFill>
            <a:prstDash val="dash"/>
            <a:miter lim="800000"/>
          </a:ln>
          <a:effectLst/>
        </p:spPr>
      </p:cxnSp>
      <p:cxnSp>
        <p:nvCxnSpPr>
          <p:cNvPr id="439" name="Straight Connector 438">
            <a:extLst>
              <a:ext uri="{FF2B5EF4-FFF2-40B4-BE49-F238E27FC236}">
                <a16:creationId xmlns:a16="http://schemas.microsoft.com/office/drawing/2014/main" id="{F4E34BF1-18DF-8C93-294F-AF2358A38EC4}"/>
              </a:ext>
            </a:extLst>
          </p:cNvPr>
          <p:cNvCxnSpPr>
            <a:cxnSpLocks/>
            <a:stCxn id="527" idx="6"/>
            <a:endCxn id="534" idx="2"/>
          </p:cNvCxnSpPr>
          <p:nvPr/>
        </p:nvCxnSpPr>
        <p:spPr>
          <a:xfrm>
            <a:off x="2411520" y="4149308"/>
            <a:ext cx="95675" cy="938733"/>
          </a:xfrm>
          <a:prstGeom prst="line">
            <a:avLst/>
          </a:prstGeom>
          <a:noFill/>
          <a:ln w="38100" cap="flat" cmpd="sng" algn="ctr">
            <a:solidFill>
              <a:srgbClr val="FF0000"/>
            </a:solidFill>
            <a:prstDash val="dash"/>
            <a:miter lim="800000"/>
          </a:ln>
          <a:effectLst/>
        </p:spPr>
      </p:cxnSp>
      <p:sp>
        <p:nvSpPr>
          <p:cNvPr id="490" name="Oval 489">
            <a:extLst>
              <a:ext uri="{FF2B5EF4-FFF2-40B4-BE49-F238E27FC236}">
                <a16:creationId xmlns:a16="http://schemas.microsoft.com/office/drawing/2014/main" id="{89217080-181E-58DC-207C-3C76AB4D5353}"/>
              </a:ext>
            </a:extLst>
          </p:cNvPr>
          <p:cNvSpPr/>
          <p:nvPr/>
        </p:nvSpPr>
        <p:spPr>
          <a:xfrm rot="1849800">
            <a:off x="5212460" y="3290507"/>
            <a:ext cx="783165" cy="557641"/>
          </a:xfrm>
          <a:prstGeom prst="ellipse">
            <a:avLst/>
          </a:prstGeom>
          <a:solidFill>
            <a:srgbClr val="0F9ED5">
              <a:lumMod val="60000"/>
              <a:lumOff val="40000"/>
              <a:alpha val="28000"/>
            </a:srgbClr>
          </a:solidFill>
          <a:ln w="19050" cap="flat" cmpd="sng" algn="ctr">
            <a:solidFill>
              <a:srgbClr val="0F9ED5">
                <a:lumMod val="60000"/>
                <a:lumOff val="40000"/>
              </a:srgbClr>
            </a:solidFill>
            <a:prstDash val="solid"/>
            <a:miter lim="800000"/>
          </a:ln>
          <a:effectLst/>
        </p:spPr>
        <p:txBody>
          <a:bodyPr rtlCol="0" anchor="ctr"/>
          <a:lstStyle/>
          <a:p>
            <a:pPr algn="ctr" defTabSz="914400"/>
            <a:endParaRPr lang="en-US" kern="0" dirty="0">
              <a:solidFill>
                <a:prstClr val="white"/>
              </a:solidFill>
              <a:latin typeface="Aptos" panose="02110004020202020204"/>
            </a:endParaRPr>
          </a:p>
        </p:txBody>
      </p:sp>
      <p:grpSp>
        <p:nvGrpSpPr>
          <p:cNvPr id="491" name="Group 490">
            <a:extLst>
              <a:ext uri="{FF2B5EF4-FFF2-40B4-BE49-F238E27FC236}">
                <a16:creationId xmlns:a16="http://schemas.microsoft.com/office/drawing/2014/main" id="{DEA762FF-DA79-1D72-5408-6CBBE6C2B2DA}"/>
              </a:ext>
            </a:extLst>
          </p:cNvPr>
          <p:cNvGrpSpPr/>
          <p:nvPr/>
        </p:nvGrpSpPr>
        <p:grpSpPr>
          <a:xfrm rot="19888152">
            <a:off x="5404198" y="3371277"/>
            <a:ext cx="413302" cy="392527"/>
            <a:chOff x="3342174" y="5379353"/>
            <a:chExt cx="371192" cy="340105"/>
          </a:xfrm>
        </p:grpSpPr>
        <p:sp>
          <p:nvSpPr>
            <p:cNvPr id="492" name="Oval 491">
              <a:extLst>
                <a:ext uri="{FF2B5EF4-FFF2-40B4-BE49-F238E27FC236}">
                  <a16:creationId xmlns:a16="http://schemas.microsoft.com/office/drawing/2014/main" id="{EA96DA7B-FCE9-D3C8-F7D8-C3FA0F6F8348}"/>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3" name="Oval 492">
              <a:extLst>
                <a:ext uri="{FF2B5EF4-FFF2-40B4-BE49-F238E27FC236}">
                  <a16:creationId xmlns:a16="http://schemas.microsoft.com/office/drawing/2014/main" id="{F69A1825-CE85-BB3B-9A8A-2D471E145B44}"/>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4" name="Oval 493">
              <a:extLst>
                <a:ext uri="{FF2B5EF4-FFF2-40B4-BE49-F238E27FC236}">
                  <a16:creationId xmlns:a16="http://schemas.microsoft.com/office/drawing/2014/main" id="{143CA8E8-ED4A-990D-1C9C-2570CE05F625}"/>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495" name="Oval 494">
              <a:extLst>
                <a:ext uri="{FF2B5EF4-FFF2-40B4-BE49-F238E27FC236}">
                  <a16:creationId xmlns:a16="http://schemas.microsoft.com/office/drawing/2014/main" id="{0C8B6C20-F905-E141-0244-8223AEF1667B}"/>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6" name="Oval 495">
              <a:extLst>
                <a:ext uri="{FF2B5EF4-FFF2-40B4-BE49-F238E27FC236}">
                  <a16:creationId xmlns:a16="http://schemas.microsoft.com/office/drawing/2014/main" id="{DB522756-5A1A-15F8-B973-6B0BCAB4CDD0}"/>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85" name="Oval 484">
            <a:extLst>
              <a:ext uri="{FF2B5EF4-FFF2-40B4-BE49-F238E27FC236}">
                <a16:creationId xmlns:a16="http://schemas.microsoft.com/office/drawing/2014/main" id="{C021E02F-5FDB-65B9-FB9B-E3F202B45402}"/>
              </a:ext>
            </a:extLst>
          </p:cNvPr>
          <p:cNvSpPr/>
          <p:nvPr/>
        </p:nvSpPr>
        <p:spPr>
          <a:xfrm rot="2953248">
            <a:off x="3520850" y="3288369"/>
            <a:ext cx="65266" cy="70747"/>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6" name="Oval 485">
            <a:extLst>
              <a:ext uri="{FF2B5EF4-FFF2-40B4-BE49-F238E27FC236}">
                <a16:creationId xmlns:a16="http://schemas.microsoft.com/office/drawing/2014/main" id="{341B7600-DBCA-19F5-83E5-76B8BCE15989}"/>
              </a:ext>
            </a:extLst>
          </p:cNvPr>
          <p:cNvSpPr/>
          <p:nvPr/>
        </p:nvSpPr>
        <p:spPr>
          <a:xfrm rot="2953248">
            <a:off x="3589313" y="3235232"/>
            <a:ext cx="165367" cy="186330"/>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7" name="Oval 486">
            <a:extLst>
              <a:ext uri="{FF2B5EF4-FFF2-40B4-BE49-F238E27FC236}">
                <a16:creationId xmlns:a16="http://schemas.microsoft.com/office/drawing/2014/main" id="{78786597-AB8E-94E9-BFFC-9F67F5FBEF73}"/>
              </a:ext>
            </a:extLst>
          </p:cNvPr>
          <p:cNvSpPr/>
          <p:nvPr/>
        </p:nvSpPr>
        <p:spPr>
          <a:xfrm rot="2953248">
            <a:off x="3483691" y="3109344"/>
            <a:ext cx="165367" cy="186330"/>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488" name="Oval 487">
            <a:extLst>
              <a:ext uri="{FF2B5EF4-FFF2-40B4-BE49-F238E27FC236}">
                <a16:creationId xmlns:a16="http://schemas.microsoft.com/office/drawing/2014/main" id="{EB2BDC3A-06EB-46BE-403F-462927F56FF6}"/>
              </a:ext>
            </a:extLst>
          </p:cNvPr>
          <p:cNvSpPr/>
          <p:nvPr/>
        </p:nvSpPr>
        <p:spPr>
          <a:xfrm rot="2953248">
            <a:off x="3456906" y="3352703"/>
            <a:ext cx="165367" cy="186330"/>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9" name="Oval 488">
            <a:extLst>
              <a:ext uri="{FF2B5EF4-FFF2-40B4-BE49-F238E27FC236}">
                <a16:creationId xmlns:a16="http://schemas.microsoft.com/office/drawing/2014/main" id="{FE3E7843-6F87-4F21-DE5C-BEE7E1A5FF55}"/>
              </a:ext>
            </a:extLst>
          </p:cNvPr>
          <p:cNvSpPr/>
          <p:nvPr/>
        </p:nvSpPr>
        <p:spPr>
          <a:xfrm rot="2953248">
            <a:off x="3351285" y="3226816"/>
            <a:ext cx="165367" cy="186330"/>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cxnSp>
        <p:nvCxnSpPr>
          <p:cNvPr id="445" name="Straight Arrow Connector 444">
            <a:extLst>
              <a:ext uri="{FF2B5EF4-FFF2-40B4-BE49-F238E27FC236}">
                <a16:creationId xmlns:a16="http://schemas.microsoft.com/office/drawing/2014/main" id="{F0BAB60F-295B-53FF-CA43-3C92C1646EF5}"/>
              </a:ext>
            </a:extLst>
          </p:cNvPr>
          <p:cNvCxnSpPr>
            <a:cxnSpLocks/>
          </p:cNvCxnSpPr>
          <p:nvPr/>
        </p:nvCxnSpPr>
        <p:spPr>
          <a:xfrm>
            <a:off x="4303160" y="3092396"/>
            <a:ext cx="137023" cy="95715"/>
          </a:xfrm>
          <a:prstGeom prst="straightConnector1">
            <a:avLst/>
          </a:prstGeom>
          <a:noFill/>
          <a:ln w="19050" cap="flat" cmpd="sng" algn="ctr">
            <a:solidFill>
              <a:sysClr val="windowText" lastClr="000000"/>
            </a:solidFill>
            <a:prstDash val="solid"/>
            <a:miter lim="800000"/>
            <a:tailEnd type="triangle"/>
          </a:ln>
          <a:effectLst/>
        </p:spPr>
      </p:cxnSp>
      <p:cxnSp>
        <p:nvCxnSpPr>
          <p:cNvPr id="446" name="Straight Arrow Connector 445">
            <a:extLst>
              <a:ext uri="{FF2B5EF4-FFF2-40B4-BE49-F238E27FC236}">
                <a16:creationId xmlns:a16="http://schemas.microsoft.com/office/drawing/2014/main" id="{FDCD5C79-EA27-E132-AA05-84BAA7D197A2}"/>
              </a:ext>
            </a:extLst>
          </p:cNvPr>
          <p:cNvCxnSpPr>
            <a:cxnSpLocks/>
            <a:endCxn id="432" idx="5"/>
          </p:cNvCxnSpPr>
          <p:nvPr/>
        </p:nvCxnSpPr>
        <p:spPr>
          <a:xfrm flipH="1">
            <a:off x="6942771" y="4358245"/>
            <a:ext cx="245319" cy="10021"/>
          </a:xfrm>
          <a:prstGeom prst="straightConnector1">
            <a:avLst/>
          </a:prstGeom>
          <a:noFill/>
          <a:ln w="19050" cap="flat" cmpd="sng" algn="ctr">
            <a:solidFill>
              <a:sysClr val="windowText" lastClr="000000"/>
            </a:solidFill>
            <a:prstDash val="solid"/>
            <a:miter lim="800000"/>
            <a:tailEnd type="triangle"/>
          </a:ln>
          <a:effectLst/>
        </p:spPr>
      </p:cxnSp>
      <p:cxnSp>
        <p:nvCxnSpPr>
          <p:cNvPr id="447" name="Straight Arrow Connector 446">
            <a:extLst>
              <a:ext uri="{FF2B5EF4-FFF2-40B4-BE49-F238E27FC236}">
                <a16:creationId xmlns:a16="http://schemas.microsoft.com/office/drawing/2014/main" id="{79E75318-B285-22B5-89EF-BE5B0893E1E9}"/>
              </a:ext>
            </a:extLst>
          </p:cNvPr>
          <p:cNvCxnSpPr>
            <a:cxnSpLocks/>
            <a:endCxn id="433" idx="3"/>
          </p:cNvCxnSpPr>
          <p:nvPr/>
        </p:nvCxnSpPr>
        <p:spPr>
          <a:xfrm flipH="1" flipV="1">
            <a:off x="7865852" y="3090043"/>
            <a:ext cx="226308" cy="18568"/>
          </a:xfrm>
          <a:prstGeom prst="straightConnector1">
            <a:avLst/>
          </a:prstGeom>
          <a:noFill/>
          <a:ln w="19050" cap="flat" cmpd="sng" algn="ctr">
            <a:solidFill>
              <a:sysClr val="windowText" lastClr="000000"/>
            </a:solidFill>
            <a:prstDash val="solid"/>
            <a:miter lim="800000"/>
            <a:tailEnd type="triangle"/>
          </a:ln>
          <a:effectLst/>
        </p:spPr>
      </p:cxnSp>
      <p:cxnSp>
        <p:nvCxnSpPr>
          <p:cNvPr id="448" name="Straight Connector 447">
            <a:extLst>
              <a:ext uri="{FF2B5EF4-FFF2-40B4-BE49-F238E27FC236}">
                <a16:creationId xmlns:a16="http://schemas.microsoft.com/office/drawing/2014/main" id="{9E795637-4812-BCC3-E04B-1483E946D589}"/>
              </a:ext>
            </a:extLst>
          </p:cNvPr>
          <p:cNvCxnSpPr>
            <a:cxnSpLocks/>
            <a:stCxn id="485" idx="7"/>
            <a:endCxn id="541" idx="2"/>
          </p:cNvCxnSpPr>
          <p:nvPr/>
        </p:nvCxnSpPr>
        <p:spPr>
          <a:xfrm>
            <a:off x="3588964" y="3325897"/>
            <a:ext cx="989788" cy="761568"/>
          </a:xfrm>
          <a:prstGeom prst="line">
            <a:avLst/>
          </a:prstGeom>
          <a:noFill/>
          <a:ln w="38100" cap="flat" cmpd="sng" algn="ctr">
            <a:solidFill>
              <a:srgbClr val="FF0000"/>
            </a:solidFill>
            <a:prstDash val="dash"/>
            <a:miter lim="800000"/>
          </a:ln>
          <a:effectLst/>
        </p:spPr>
      </p:cxnSp>
      <p:cxnSp>
        <p:nvCxnSpPr>
          <p:cNvPr id="452" name="Straight Connector 451">
            <a:extLst>
              <a:ext uri="{FF2B5EF4-FFF2-40B4-BE49-F238E27FC236}">
                <a16:creationId xmlns:a16="http://schemas.microsoft.com/office/drawing/2014/main" id="{28960794-C6B5-8E78-E726-A4BE0BE1AEB4}"/>
              </a:ext>
            </a:extLst>
          </p:cNvPr>
          <p:cNvCxnSpPr>
            <a:cxnSpLocks/>
            <a:stCxn id="541" idx="1"/>
            <a:endCxn id="492" idx="1"/>
          </p:cNvCxnSpPr>
          <p:nvPr/>
        </p:nvCxnSpPr>
        <p:spPr>
          <a:xfrm flipV="1">
            <a:off x="4602024" y="3535433"/>
            <a:ext cx="1003830" cy="539305"/>
          </a:xfrm>
          <a:prstGeom prst="line">
            <a:avLst/>
          </a:prstGeom>
          <a:noFill/>
          <a:ln w="38100" cap="flat" cmpd="sng" algn="ctr">
            <a:solidFill>
              <a:srgbClr val="FF0000"/>
            </a:solidFill>
            <a:prstDash val="dash"/>
            <a:miter lim="800000"/>
          </a:ln>
          <a:effectLst/>
        </p:spPr>
      </p:cxnSp>
      <p:sp>
        <p:nvSpPr>
          <p:cNvPr id="478" name="Oval 477">
            <a:extLst>
              <a:ext uri="{FF2B5EF4-FFF2-40B4-BE49-F238E27FC236}">
                <a16:creationId xmlns:a16="http://schemas.microsoft.com/office/drawing/2014/main" id="{57CD510C-0072-1B2D-D1C9-57581EBFEEC2}"/>
              </a:ext>
            </a:extLst>
          </p:cNvPr>
          <p:cNvSpPr/>
          <p:nvPr/>
        </p:nvSpPr>
        <p:spPr>
          <a:xfrm rot="2953248">
            <a:off x="6106010" y="1590479"/>
            <a:ext cx="65266" cy="70747"/>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9" name="Oval 478">
            <a:extLst>
              <a:ext uri="{FF2B5EF4-FFF2-40B4-BE49-F238E27FC236}">
                <a16:creationId xmlns:a16="http://schemas.microsoft.com/office/drawing/2014/main" id="{7D1A28D3-40F1-D4B4-07AB-666644434A8C}"/>
              </a:ext>
            </a:extLst>
          </p:cNvPr>
          <p:cNvSpPr/>
          <p:nvPr/>
        </p:nvSpPr>
        <p:spPr>
          <a:xfrm rot="2953248">
            <a:off x="6174473" y="1537342"/>
            <a:ext cx="165367" cy="186330"/>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0" name="Oval 479">
            <a:extLst>
              <a:ext uri="{FF2B5EF4-FFF2-40B4-BE49-F238E27FC236}">
                <a16:creationId xmlns:a16="http://schemas.microsoft.com/office/drawing/2014/main" id="{28B360EA-88B4-F2A8-B0DD-2E7874656A08}"/>
              </a:ext>
            </a:extLst>
          </p:cNvPr>
          <p:cNvSpPr/>
          <p:nvPr/>
        </p:nvSpPr>
        <p:spPr>
          <a:xfrm rot="2953248">
            <a:off x="6068851" y="1411454"/>
            <a:ext cx="165367" cy="186330"/>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481" name="Oval 480">
            <a:extLst>
              <a:ext uri="{FF2B5EF4-FFF2-40B4-BE49-F238E27FC236}">
                <a16:creationId xmlns:a16="http://schemas.microsoft.com/office/drawing/2014/main" id="{48734EB3-C217-812C-1672-C68020B2F59E}"/>
              </a:ext>
            </a:extLst>
          </p:cNvPr>
          <p:cNvSpPr/>
          <p:nvPr/>
        </p:nvSpPr>
        <p:spPr>
          <a:xfrm rot="2953248">
            <a:off x="6042066" y="1654813"/>
            <a:ext cx="165367" cy="186330"/>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2" name="Oval 481">
            <a:extLst>
              <a:ext uri="{FF2B5EF4-FFF2-40B4-BE49-F238E27FC236}">
                <a16:creationId xmlns:a16="http://schemas.microsoft.com/office/drawing/2014/main" id="{A5870C06-C001-C32B-FB06-3E50C2D4D94B}"/>
              </a:ext>
            </a:extLst>
          </p:cNvPr>
          <p:cNvSpPr/>
          <p:nvPr/>
        </p:nvSpPr>
        <p:spPr>
          <a:xfrm rot="2953248">
            <a:off x="5936445" y="1528926"/>
            <a:ext cx="165367" cy="186330"/>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69" name="Oval 468">
            <a:extLst>
              <a:ext uri="{FF2B5EF4-FFF2-40B4-BE49-F238E27FC236}">
                <a16:creationId xmlns:a16="http://schemas.microsoft.com/office/drawing/2014/main" id="{4F81ECE0-AF2B-B044-D388-FB182A2404C8}"/>
              </a:ext>
            </a:extLst>
          </p:cNvPr>
          <p:cNvSpPr/>
          <p:nvPr/>
        </p:nvSpPr>
        <p:spPr>
          <a:xfrm rot="21134654">
            <a:off x="7404422" y="1127464"/>
            <a:ext cx="613897" cy="1301976"/>
          </a:xfrm>
          <a:prstGeom prst="ellipse">
            <a:avLst/>
          </a:prstGeom>
          <a:solidFill>
            <a:srgbClr val="0F9ED5">
              <a:lumMod val="60000"/>
              <a:lumOff val="40000"/>
              <a:alpha val="28000"/>
            </a:srgbClr>
          </a:solidFill>
          <a:ln w="19050" cap="flat" cmpd="sng" algn="ctr">
            <a:solidFill>
              <a:srgbClr val="0F9ED5">
                <a:lumMod val="60000"/>
                <a:lumOff val="40000"/>
              </a:srgbClr>
            </a:solidFill>
            <a:prstDash val="solid"/>
            <a:miter lim="800000"/>
          </a:ln>
          <a:effectLst/>
        </p:spPr>
        <p:txBody>
          <a:bodyPr rtlCol="0" anchor="ctr"/>
          <a:lstStyle/>
          <a:p>
            <a:pPr algn="ctr" defTabSz="914400"/>
            <a:endParaRPr lang="en-US" kern="0" dirty="0">
              <a:solidFill>
                <a:prstClr val="white"/>
              </a:solidFill>
              <a:latin typeface="Aptos" panose="02110004020202020204"/>
            </a:endParaRPr>
          </a:p>
        </p:txBody>
      </p:sp>
      <p:grpSp>
        <p:nvGrpSpPr>
          <p:cNvPr id="470" name="Group 469">
            <a:extLst>
              <a:ext uri="{FF2B5EF4-FFF2-40B4-BE49-F238E27FC236}">
                <a16:creationId xmlns:a16="http://schemas.microsoft.com/office/drawing/2014/main" id="{443A8694-BA8A-13B0-C00C-AD16A8E4D1C5}"/>
              </a:ext>
            </a:extLst>
          </p:cNvPr>
          <p:cNvGrpSpPr/>
          <p:nvPr/>
        </p:nvGrpSpPr>
        <p:grpSpPr>
          <a:xfrm rot="1004575">
            <a:off x="7518524" y="1606988"/>
            <a:ext cx="413302" cy="392527"/>
            <a:chOff x="3342174" y="5379353"/>
            <a:chExt cx="371192" cy="340105"/>
          </a:xfrm>
        </p:grpSpPr>
        <p:sp>
          <p:nvSpPr>
            <p:cNvPr id="471" name="Oval 470">
              <a:extLst>
                <a:ext uri="{FF2B5EF4-FFF2-40B4-BE49-F238E27FC236}">
                  <a16:creationId xmlns:a16="http://schemas.microsoft.com/office/drawing/2014/main" id="{9C8DBD43-6CDA-0784-7F1F-942339997DDF}"/>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2" name="Oval 471">
              <a:extLst>
                <a:ext uri="{FF2B5EF4-FFF2-40B4-BE49-F238E27FC236}">
                  <a16:creationId xmlns:a16="http://schemas.microsoft.com/office/drawing/2014/main" id="{0A9AC0C4-0F8C-3534-0540-5F37436ADEF7}"/>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3" name="Oval 472">
              <a:extLst>
                <a:ext uri="{FF2B5EF4-FFF2-40B4-BE49-F238E27FC236}">
                  <a16:creationId xmlns:a16="http://schemas.microsoft.com/office/drawing/2014/main" id="{A7287E37-A46B-625F-D065-0211CBE235B7}"/>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474" name="Oval 473">
              <a:extLst>
                <a:ext uri="{FF2B5EF4-FFF2-40B4-BE49-F238E27FC236}">
                  <a16:creationId xmlns:a16="http://schemas.microsoft.com/office/drawing/2014/main" id="{E3B10A67-B8F8-1A0E-A42B-1B7F4AB2EF41}"/>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5" name="Oval 474">
              <a:extLst>
                <a:ext uri="{FF2B5EF4-FFF2-40B4-BE49-F238E27FC236}">
                  <a16:creationId xmlns:a16="http://schemas.microsoft.com/office/drawing/2014/main" id="{DF8A373C-3C10-1D86-BE89-31168D2CD8C0}"/>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62" name="Oval 461">
            <a:extLst>
              <a:ext uri="{FF2B5EF4-FFF2-40B4-BE49-F238E27FC236}">
                <a16:creationId xmlns:a16="http://schemas.microsoft.com/office/drawing/2014/main" id="{300FA0FE-05EA-CEF3-DC62-EE4E3B6A55EF}"/>
              </a:ext>
            </a:extLst>
          </p:cNvPr>
          <p:cNvSpPr/>
          <p:nvPr/>
        </p:nvSpPr>
        <p:spPr>
          <a:xfrm rot="18306629">
            <a:off x="6044419" y="2252006"/>
            <a:ext cx="613897" cy="1296013"/>
          </a:xfrm>
          <a:prstGeom prst="ellipse">
            <a:avLst/>
          </a:prstGeom>
          <a:solidFill>
            <a:srgbClr val="A02B93">
              <a:lumMod val="60000"/>
              <a:lumOff val="40000"/>
              <a:alpha val="21000"/>
            </a:srgbClr>
          </a:solidFill>
          <a:ln w="19050" cap="flat" cmpd="sng" algn="ctr">
            <a:solidFill>
              <a:srgbClr val="A02B93">
                <a:lumMod val="60000"/>
                <a:lumOff val="40000"/>
              </a:srgbClr>
            </a:solidFill>
            <a:prstDash val="solid"/>
            <a:miter lim="800000"/>
          </a:ln>
          <a:effectLst/>
        </p:spPr>
        <p:txBody>
          <a:bodyPr rtlCol="0" anchor="ctr"/>
          <a:lstStyle/>
          <a:p>
            <a:pPr algn="ctr" defTabSz="914400"/>
            <a:endParaRPr lang="en-US" kern="0" dirty="0">
              <a:solidFill>
                <a:prstClr val="white"/>
              </a:solidFill>
              <a:latin typeface="Aptos" panose="02110004020202020204"/>
            </a:endParaRPr>
          </a:p>
        </p:txBody>
      </p:sp>
      <p:sp>
        <p:nvSpPr>
          <p:cNvPr id="464" name="Oval 463">
            <a:extLst>
              <a:ext uri="{FF2B5EF4-FFF2-40B4-BE49-F238E27FC236}">
                <a16:creationId xmlns:a16="http://schemas.microsoft.com/office/drawing/2014/main" id="{3429C453-CA60-2034-44D1-8B0EB0E46788}"/>
              </a:ext>
            </a:extLst>
          </p:cNvPr>
          <p:cNvSpPr/>
          <p:nvPr/>
        </p:nvSpPr>
        <p:spPr>
          <a:xfrm rot="2054086">
            <a:off x="6329506" y="2835690"/>
            <a:ext cx="65266" cy="70747"/>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5" name="Oval 464">
            <a:extLst>
              <a:ext uri="{FF2B5EF4-FFF2-40B4-BE49-F238E27FC236}">
                <a16:creationId xmlns:a16="http://schemas.microsoft.com/office/drawing/2014/main" id="{62CAFFE1-6AD8-13D6-8F70-B58A3ACA56A3}"/>
              </a:ext>
            </a:extLst>
          </p:cNvPr>
          <p:cNvSpPr/>
          <p:nvPr/>
        </p:nvSpPr>
        <p:spPr>
          <a:xfrm rot="2054086">
            <a:off x="6395143" y="2751748"/>
            <a:ext cx="165367" cy="186330"/>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66" name="Oval 465">
            <a:extLst>
              <a:ext uri="{FF2B5EF4-FFF2-40B4-BE49-F238E27FC236}">
                <a16:creationId xmlns:a16="http://schemas.microsoft.com/office/drawing/2014/main" id="{DBBD9A81-0A4E-9AEA-533C-7F166BBCD4C6}"/>
              </a:ext>
            </a:extLst>
          </p:cNvPr>
          <p:cNvSpPr/>
          <p:nvPr/>
        </p:nvSpPr>
        <p:spPr>
          <a:xfrm rot="2054086">
            <a:off x="6260560" y="2657454"/>
            <a:ext cx="165367" cy="186330"/>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467" name="Oval 466">
            <a:extLst>
              <a:ext uri="{FF2B5EF4-FFF2-40B4-BE49-F238E27FC236}">
                <a16:creationId xmlns:a16="http://schemas.microsoft.com/office/drawing/2014/main" id="{CC7DBC7E-6225-E373-DA47-7482F0BD28CA}"/>
              </a:ext>
            </a:extLst>
          </p:cNvPr>
          <p:cNvSpPr/>
          <p:nvPr/>
        </p:nvSpPr>
        <p:spPr>
          <a:xfrm rot="2054086">
            <a:off x="6297614" y="2899463"/>
            <a:ext cx="165367" cy="186330"/>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68" name="Oval 467">
            <a:extLst>
              <a:ext uri="{FF2B5EF4-FFF2-40B4-BE49-F238E27FC236}">
                <a16:creationId xmlns:a16="http://schemas.microsoft.com/office/drawing/2014/main" id="{F6AE60A9-45BA-D73D-6F49-F06EEA5AD336}"/>
              </a:ext>
            </a:extLst>
          </p:cNvPr>
          <p:cNvSpPr/>
          <p:nvPr/>
        </p:nvSpPr>
        <p:spPr>
          <a:xfrm rot="2054086">
            <a:off x="6163033" y="2805168"/>
            <a:ext cx="165367" cy="186330"/>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cxnSp>
        <p:nvCxnSpPr>
          <p:cNvPr id="457" name="Straight Connector 456">
            <a:extLst>
              <a:ext uri="{FF2B5EF4-FFF2-40B4-BE49-F238E27FC236}">
                <a16:creationId xmlns:a16="http://schemas.microsoft.com/office/drawing/2014/main" id="{B61BAE12-64AF-1C90-3466-80B0F7CC75E9}"/>
              </a:ext>
            </a:extLst>
          </p:cNvPr>
          <p:cNvCxnSpPr>
            <a:cxnSpLocks/>
            <a:stCxn id="478" idx="5"/>
            <a:endCxn id="464" idx="1"/>
          </p:cNvCxnSpPr>
          <p:nvPr/>
        </p:nvCxnSpPr>
        <p:spPr>
          <a:xfrm>
            <a:off x="6136244" y="1657949"/>
            <a:ext cx="219250" cy="1181791"/>
          </a:xfrm>
          <a:prstGeom prst="line">
            <a:avLst/>
          </a:prstGeom>
          <a:noFill/>
          <a:ln w="38100" cap="flat" cmpd="sng" algn="ctr">
            <a:solidFill>
              <a:srgbClr val="FF0000"/>
            </a:solidFill>
            <a:prstDash val="dash"/>
            <a:miter lim="800000"/>
          </a:ln>
          <a:effectLst/>
        </p:spPr>
      </p:cxnSp>
      <p:cxnSp>
        <p:nvCxnSpPr>
          <p:cNvPr id="458" name="Straight Connector 457">
            <a:extLst>
              <a:ext uri="{FF2B5EF4-FFF2-40B4-BE49-F238E27FC236}">
                <a16:creationId xmlns:a16="http://schemas.microsoft.com/office/drawing/2014/main" id="{304ECAEB-3FBE-1B6F-1ECD-66F54AA1A950}"/>
              </a:ext>
            </a:extLst>
          </p:cNvPr>
          <p:cNvCxnSpPr>
            <a:cxnSpLocks/>
            <a:stCxn id="478" idx="7"/>
            <a:endCxn id="471" idx="4"/>
          </p:cNvCxnSpPr>
          <p:nvPr/>
        </p:nvCxnSpPr>
        <p:spPr>
          <a:xfrm>
            <a:off x="6174124" y="1628007"/>
            <a:ext cx="1516664" cy="179536"/>
          </a:xfrm>
          <a:prstGeom prst="line">
            <a:avLst/>
          </a:prstGeom>
          <a:noFill/>
          <a:ln w="38100" cap="flat" cmpd="sng" algn="ctr">
            <a:solidFill>
              <a:srgbClr val="FF0000"/>
            </a:solidFill>
            <a:prstDash val="dash"/>
            <a:miter lim="800000"/>
          </a:ln>
          <a:effectLst/>
        </p:spPr>
      </p:cxnSp>
      <p:sp>
        <p:nvSpPr>
          <p:cNvPr id="459" name="Freeform 458">
            <a:extLst>
              <a:ext uri="{FF2B5EF4-FFF2-40B4-BE49-F238E27FC236}">
                <a16:creationId xmlns:a16="http://schemas.microsoft.com/office/drawing/2014/main" id="{32CA54E3-9871-AE7F-0463-3CD49EB5191A}"/>
              </a:ext>
            </a:extLst>
          </p:cNvPr>
          <p:cNvSpPr/>
          <p:nvPr/>
        </p:nvSpPr>
        <p:spPr>
          <a:xfrm rot="508379">
            <a:off x="5323581" y="2207782"/>
            <a:ext cx="424392" cy="1006866"/>
          </a:xfrm>
          <a:custGeom>
            <a:avLst/>
            <a:gdLst>
              <a:gd name="csX0" fmla="*/ 12362 w 424392"/>
              <a:gd name="csY0" fmla="*/ 1006866 h 1006866"/>
              <a:gd name="csX1" fmla="*/ 51603 w 424392"/>
              <a:gd name="csY1" fmla="*/ 458483 h 1006866"/>
              <a:gd name="csX2" fmla="*/ 424392 w 424392"/>
              <a:gd name="csY2" fmla="*/ 0 h 1006866"/>
            </a:gdLst>
            <a:ahLst/>
            <a:cxnLst>
              <a:cxn ang="0">
                <a:pos x="csX0" y="csY0"/>
              </a:cxn>
              <a:cxn ang="0">
                <a:pos x="csX1" y="csY1"/>
              </a:cxn>
              <a:cxn ang="0">
                <a:pos x="csX2" y="csY2"/>
              </a:cxn>
            </a:cxnLst>
            <a:rect l="l" t="t" r="r" b="b"/>
            <a:pathLst>
              <a:path w="424392" h="1006866" extrusionOk="0">
                <a:moveTo>
                  <a:pt x="12362" y="1006866"/>
                </a:moveTo>
                <a:cubicBezTo>
                  <a:pt x="-47539" y="788707"/>
                  <a:pt x="-27717" y="630290"/>
                  <a:pt x="51603" y="458483"/>
                </a:cubicBezTo>
                <a:cubicBezTo>
                  <a:pt x="159320" y="298892"/>
                  <a:pt x="232100" y="146615"/>
                  <a:pt x="424392" y="0"/>
                </a:cubicBezTo>
              </a:path>
            </a:pathLst>
          </a:custGeom>
          <a:noFill/>
          <a:ln w="66675" cap="flat" cmpd="sng" algn="ctr">
            <a:solidFill>
              <a:srgbClr val="196B24">
                <a:lumMod val="75000"/>
              </a:srgbClr>
            </a:solidFill>
            <a:prstDash val="solid"/>
            <a:miter lim="800000"/>
            <a:headEnd type="none"/>
            <a:tailEnd type="stealth"/>
            <a:extLst>
              <a:ext uri="{C807C97D-BFC1-408E-A445-0C87EB9F89A2}">
                <ask:lineSketchStyleProps xmlns:ask="http://schemas.microsoft.com/office/drawing/2018/sketchyshapes" sd="1219033472">
                  <a:custGeom>
                    <a:avLst/>
                    <a:gdLst>
                      <a:gd name="csX0" fmla="*/ 14586 w 500723"/>
                      <a:gd name="csY0" fmla="*/ 1296365 h 1296365"/>
                      <a:gd name="csX1" fmla="*/ 60885 w 500723"/>
                      <a:gd name="csY1" fmla="*/ 590309 h 1296365"/>
                      <a:gd name="csX2" fmla="*/ 500723 w 500723"/>
                      <a:gd name="csY2" fmla="*/ 0 h 1296365"/>
                    </a:gdLst>
                    <a:ahLst/>
                    <a:cxnLst>
                      <a:cxn ang="0">
                        <a:pos x="csX0" y="csY0"/>
                      </a:cxn>
                      <a:cxn ang="0">
                        <a:pos x="csX1" y="csY1"/>
                      </a:cxn>
                      <a:cxn ang="0">
                        <a:pos x="csX2" y="csY2"/>
                      </a:cxn>
                    </a:cxnLst>
                    <a:rect l="l" t="t" r="r" b="b"/>
                    <a:pathLst>
                      <a:path w="500723" h="1296365">
                        <a:moveTo>
                          <a:pt x="14586" y="1296365"/>
                        </a:moveTo>
                        <a:cubicBezTo>
                          <a:pt x="-2776" y="1051367"/>
                          <a:pt x="-20138" y="806370"/>
                          <a:pt x="60885" y="590309"/>
                        </a:cubicBezTo>
                        <a:cubicBezTo>
                          <a:pt x="141908" y="374248"/>
                          <a:pt x="321315" y="187124"/>
                          <a:pt x="500723" y="0"/>
                        </a:cubicBezTo>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547" name="Picture 546">
            <a:extLst>
              <a:ext uri="{FF2B5EF4-FFF2-40B4-BE49-F238E27FC236}">
                <a16:creationId xmlns:a16="http://schemas.microsoft.com/office/drawing/2014/main" id="{D1D63501-8B07-ADA2-D6B5-C8B6F0FABE87}"/>
              </a:ext>
            </a:extLst>
          </p:cNvPr>
          <p:cNvPicPr>
            <a:picLocks noChangeAspect="1"/>
          </p:cNvPicPr>
          <p:nvPr/>
        </p:nvPicPr>
        <p:blipFill>
          <a:blip r:embed="rId4"/>
          <a:stretch>
            <a:fillRect/>
          </a:stretch>
        </p:blipFill>
        <p:spPr>
          <a:xfrm>
            <a:off x="7278132" y="4243945"/>
            <a:ext cx="292100" cy="228600"/>
          </a:xfrm>
          <a:prstGeom prst="rect">
            <a:avLst/>
          </a:prstGeom>
        </p:spPr>
      </p:pic>
      <p:pic>
        <p:nvPicPr>
          <p:cNvPr id="548" name="Picture 547">
            <a:extLst>
              <a:ext uri="{FF2B5EF4-FFF2-40B4-BE49-F238E27FC236}">
                <a16:creationId xmlns:a16="http://schemas.microsoft.com/office/drawing/2014/main" id="{F33BDEF1-1426-D1BC-C45A-311B529C6BAA}"/>
              </a:ext>
            </a:extLst>
          </p:cNvPr>
          <p:cNvPicPr>
            <a:picLocks noChangeAspect="1"/>
          </p:cNvPicPr>
          <p:nvPr/>
        </p:nvPicPr>
        <p:blipFill>
          <a:blip r:embed="rId5"/>
          <a:stretch>
            <a:fillRect/>
          </a:stretch>
        </p:blipFill>
        <p:spPr>
          <a:xfrm>
            <a:off x="4168394" y="2841249"/>
            <a:ext cx="292100" cy="228600"/>
          </a:xfrm>
          <a:prstGeom prst="rect">
            <a:avLst/>
          </a:prstGeom>
        </p:spPr>
      </p:pic>
      <p:pic>
        <p:nvPicPr>
          <p:cNvPr id="549" name="Picture 548">
            <a:extLst>
              <a:ext uri="{FF2B5EF4-FFF2-40B4-BE49-F238E27FC236}">
                <a16:creationId xmlns:a16="http://schemas.microsoft.com/office/drawing/2014/main" id="{9C41C5D7-E6D0-151F-30A5-F25173E3E012}"/>
              </a:ext>
            </a:extLst>
          </p:cNvPr>
          <p:cNvPicPr>
            <a:picLocks noChangeAspect="1"/>
          </p:cNvPicPr>
          <p:nvPr/>
        </p:nvPicPr>
        <p:blipFill>
          <a:blip r:embed="rId6"/>
          <a:stretch>
            <a:fillRect/>
          </a:stretch>
        </p:blipFill>
        <p:spPr>
          <a:xfrm>
            <a:off x="8147039" y="3056079"/>
            <a:ext cx="292100" cy="228600"/>
          </a:xfrm>
          <a:prstGeom prst="rect">
            <a:avLst/>
          </a:prstGeom>
        </p:spPr>
      </p:pic>
      <p:pic>
        <p:nvPicPr>
          <p:cNvPr id="552" name="Picture 551">
            <a:extLst>
              <a:ext uri="{FF2B5EF4-FFF2-40B4-BE49-F238E27FC236}">
                <a16:creationId xmlns:a16="http://schemas.microsoft.com/office/drawing/2014/main" id="{1C8F5E1D-3C6F-770E-E14A-A5BCD011BDE3}"/>
              </a:ext>
            </a:extLst>
          </p:cNvPr>
          <p:cNvPicPr>
            <a:picLocks noChangeAspect="1"/>
          </p:cNvPicPr>
          <p:nvPr/>
        </p:nvPicPr>
        <p:blipFill>
          <a:blip r:embed="rId7"/>
          <a:stretch>
            <a:fillRect/>
          </a:stretch>
        </p:blipFill>
        <p:spPr>
          <a:xfrm>
            <a:off x="675541" y="4604469"/>
            <a:ext cx="177800" cy="190500"/>
          </a:xfrm>
          <a:prstGeom prst="rect">
            <a:avLst/>
          </a:prstGeom>
        </p:spPr>
      </p:pic>
      <p:cxnSp>
        <p:nvCxnSpPr>
          <p:cNvPr id="553" name="Straight Arrow Connector 552">
            <a:extLst>
              <a:ext uri="{FF2B5EF4-FFF2-40B4-BE49-F238E27FC236}">
                <a16:creationId xmlns:a16="http://schemas.microsoft.com/office/drawing/2014/main" id="{177AE439-70CA-A47B-4EE2-6652BF26F5E2}"/>
              </a:ext>
            </a:extLst>
          </p:cNvPr>
          <p:cNvCxnSpPr>
            <a:cxnSpLocks/>
          </p:cNvCxnSpPr>
          <p:nvPr/>
        </p:nvCxnSpPr>
        <p:spPr>
          <a:xfrm flipV="1">
            <a:off x="895755" y="4314092"/>
            <a:ext cx="398509" cy="290377"/>
          </a:xfrm>
          <a:prstGeom prst="straightConnector1">
            <a:avLst/>
          </a:prstGeom>
          <a:noFill/>
          <a:ln w="19050" cap="flat" cmpd="sng" algn="ctr">
            <a:solidFill>
              <a:sysClr val="windowText" lastClr="000000"/>
            </a:solidFill>
            <a:prstDash val="solid"/>
            <a:miter lim="800000"/>
            <a:tailEnd type="triangle"/>
          </a:ln>
          <a:effectLst/>
        </p:spPr>
      </p:cxnSp>
      <p:grpSp>
        <p:nvGrpSpPr>
          <p:cNvPr id="19" name="Group 18">
            <a:extLst>
              <a:ext uri="{FF2B5EF4-FFF2-40B4-BE49-F238E27FC236}">
                <a16:creationId xmlns:a16="http://schemas.microsoft.com/office/drawing/2014/main" id="{AA762923-4998-7B8A-2C06-4733394EA8C5}"/>
              </a:ext>
            </a:extLst>
          </p:cNvPr>
          <p:cNvGrpSpPr/>
          <p:nvPr/>
        </p:nvGrpSpPr>
        <p:grpSpPr>
          <a:xfrm>
            <a:off x="1186773" y="3084095"/>
            <a:ext cx="500568" cy="522720"/>
            <a:chOff x="1186773" y="3084095"/>
            <a:chExt cx="500568" cy="522720"/>
          </a:xfrm>
        </p:grpSpPr>
        <p:grpSp>
          <p:nvGrpSpPr>
            <p:cNvPr id="519" name="Group 518">
              <a:extLst>
                <a:ext uri="{FF2B5EF4-FFF2-40B4-BE49-F238E27FC236}">
                  <a16:creationId xmlns:a16="http://schemas.microsoft.com/office/drawing/2014/main" id="{41DB08C1-86FE-1B1B-CE77-BCDC2A0CAED7}"/>
                </a:ext>
              </a:extLst>
            </p:cNvPr>
            <p:cNvGrpSpPr/>
            <p:nvPr/>
          </p:nvGrpSpPr>
          <p:grpSpPr>
            <a:xfrm rot="21341816">
              <a:off x="1274039" y="3214288"/>
              <a:ext cx="413302" cy="392527"/>
              <a:chOff x="3342174" y="5379353"/>
              <a:chExt cx="371192" cy="340105"/>
            </a:xfrm>
          </p:grpSpPr>
          <p:sp>
            <p:nvSpPr>
              <p:cNvPr id="520" name="Oval 519">
                <a:extLst>
                  <a:ext uri="{FF2B5EF4-FFF2-40B4-BE49-F238E27FC236}">
                    <a16:creationId xmlns:a16="http://schemas.microsoft.com/office/drawing/2014/main" id="{A84BF8DC-3702-57FD-9CC9-7A658C30906F}"/>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1" name="Oval 520">
                <a:extLst>
                  <a:ext uri="{FF2B5EF4-FFF2-40B4-BE49-F238E27FC236}">
                    <a16:creationId xmlns:a16="http://schemas.microsoft.com/office/drawing/2014/main" id="{734888C4-73CC-D8F3-D5B1-2332D68E7BE7}"/>
                  </a:ext>
                </a:extLst>
              </p:cNvPr>
              <p:cNvSpPr/>
              <p:nvPr/>
            </p:nvSpPr>
            <p:spPr>
              <a:xfrm rot="3890415">
                <a:off x="3558053" y="5497009"/>
                <a:ext cx="143282" cy="167345"/>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22" name="Oval 521">
                <a:extLst>
                  <a:ext uri="{FF2B5EF4-FFF2-40B4-BE49-F238E27FC236}">
                    <a16:creationId xmlns:a16="http://schemas.microsoft.com/office/drawing/2014/main" id="{1FAC70E6-25AA-0A93-F69B-69718A93E2A5}"/>
                  </a:ext>
                </a:extLst>
              </p:cNvPr>
              <p:cNvSpPr/>
              <p:nvPr/>
            </p:nvSpPr>
            <p:spPr>
              <a:xfrm rot="3890415">
                <a:off x="3497137" y="5367321"/>
                <a:ext cx="143282" cy="167345"/>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23" name="Oval 522">
                <a:extLst>
                  <a:ext uri="{FF2B5EF4-FFF2-40B4-BE49-F238E27FC236}">
                    <a16:creationId xmlns:a16="http://schemas.microsoft.com/office/drawing/2014/main" id="{9E090E57-C400-8A0C-23E1-04CC7711FA05}"/>
                  </a:ext>
                </a:extLst>
              </p:cNvPr>
              <p:cNvSpPr/>
              <p:nvPr/>
            </p:nvSpPr>
            <p:spPr>
              <a:xfrm rot="3890415">
                <a:off x="3415121" y="5564144"/>
                <a:ext cx="143282" cy="167345"/>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24" name="Oval 523">
                <a:extLst>
                  <a:ext uri="{FF2B5EF4-FFF2-40B4-BE49-F238E27FC236}">
                    <a16:creationId xmlns:a16="http://schemas.microsoft.com/office/drawing/2014/main" id="{72CF20E6-C975-8A85-B823-887CFBA876C4}"/>
                  </a:ext>
                </a:extLst>
              </p:cNvPr>
              <p:cNvSpPr/>
              <p:nvPr/>
            </p:nvSpPr>
            <p:spPr>
              <a:xfrm rot="3890415">
                <a:off x="3354206" y="5434456"/>
                <a:ext cx="143282" cy="167345"/>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pic>
          <p:nvPicPr>
            <p:cNvPr id="14" name="Picture 13">
              <a:extLst>
                <a:ext uri="{FF2B5EF4-FFF2-40B4-BE49-F238E27FC236}">
                  <a16:creationId xmlns:a16="http://schemas.microsoft.com/office/drawing/2014/main" id="{2C0C2AB8-CAEF-01E4-B0A1-EEA16EDB6BA0}"/>
                </a:ext>
              </a:extLst>
            </p:cNvPr>
            <p:cNvPicPr>
              <a:picLocks noChangeAspect="1"/>
            </p:cNvPicPr>
            <p:nvPr/>
          </p:nvPicPr>
          <p:blipFill>
            <a:blip r:embed="rId8"/>
            <a:stretch>
              <a:fillRect/>
            </a:stretch>
          </p:blipFill>
          <p:spPr>
            <a:xfrm>
              <a:off x="1186773" y="3084095"/>
              <a:ext cx="197651" cy="170699"/>
            </a:xfrm>
            <a:prstGeom prst="rect">
              <a:avLst/>
            </a:prstGeom>
          </p:spPr>
        </p:pic>
      </p:grpSp>
      <p:grpSp>
        <p:nvGrpSpPr>
          <p:cNvPr id="18" name="Group 17">
            <a:extLst>
              <a:ext uri="{FF2B5EF4-FFF2-40B4-BE49-F238E27FC236}">
                <a16:creationId xmlns:a16="http://schemas.microsoft.com/office/drawing/2014/main" id="{D9997549-0329-DE76-B74F-7E86508EE812}"/>
              </a:ext>
            </a:extLst>
          </p:cNvPr>
          <p:cNvGrpSpPr/>
          <p:nvPr/>
        </p:nvGrpSpPr>
        <p:grpSpPr>
          <a:xfrm>
            <a:off x="2036340" y="3924971"/>
            <a:ext cx="565203" cy="409920"/>
            <a:chOff x="2036340" y="3924971"/>
            <a:chExt cx="565203" cy="409920"/>
          </a:xfrm>
        </p:grpSpPr>
        <p:grpSp>
          <p:nvGrpSpPr>
            <p:cNvPr id="526" name="Group 525">
              <a:extLst>
                <a:ext uri="{FF2B5EF4-FFF2-40B4-BE49-F238E27FC236}">
                  <a16:creationId xmlns:a16="http://schemas.microsoft.com/office/drawing/2014/main" id="{26CA1A95-5E36-7314-321B-F0181447B21B}"/>
                </a:ext>
              </a:extLst>
            </p:cNvPr>
            <p:cNvGrpSpPr/>
            <p:nvPr/>
          </p:nvGrpSpPr>
          <p:grpSpPr>
            <a:xfrm rot="21341816">
              <a:off x="2188241" y="3924971"/>
              <a:ext cx="413302" cy="392527"/>
              <a:chOff x="3342174" y="5379353"/>
              <a:chExt cx="371192" cy="340105"/>
            </a:xfrm>
          </p:grpSpPr>
          <p:sp>
            <p:nvSpPr>
              <p:cNvPr id="527" name="Oval 526">
                <a:extLst>
                  <a:ext uri="{FF2B5EF4-FFF2-40B4-BE49-F238E27FC236}">
                    <a16:creationId xmlns:a16="http://schemas.microsoft.com/office/drawing/2014/main" id="{CBE13BE4-80C3-7695-2664-A650512A6802}"/>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8" name="Oval 527">
                <a:extLst>
                  <a:ext uri="{FF2B5EF4-FFF2-40B4-BE49-F238E27FC236}">
                    <a16:creationId xmlns:a16="http://schemas.microsoft.com/office/drawing/2014/main" id="{F0A15E3A-2C8D-B436-9D5C-22050468E7D2}"/>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9" name="Oval 528">
                <a:extLst>
                  <a:ext uri="{FF2B5EF4-FFF2-40B4-BE49-F238E27FC236}">
                    <a16:creationId xmlns:a16="http://schemas.microsoft.com/office/drawing/2014/main" id="{BBA87932-CB1C-F836-3FB6-F2F696FB8C7F}"/>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30" name="Oval 529">
                <a:extLst>
                  <a:ext uri="{FF2B5EF4-FFF2-40B4-BE49-F238E27FC236}">
                    <a16:creationId xmlns:a16="http://schemas.microsoft.com/office/drawing/2014/main" id="{E7ABB175-CFC1-F993-41B4-8BD8B3991E00}"/>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31" name="Oval 530">
                <a:extLst>
                  <a:ext uri="{FF2B5EF4-FFF2-40B4-BE49-F238E27FC236}">
                    <a16:creationId xmlns:a16="http://schemas.microsoft.com/office/drawing/2014/main" id="{EE3CBE33-41C9-C094-616F-2B51F3A5942A}"/>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pic>
          <p:nvPicPr>
            <p:cNvPr id="15" name="Picture 14">
              <a:extLst>
                <a:ext uri="{FF2B5EF4-FFF2-40B4-BE49-F238E27FC236}">
                  <a16:creationId xmlns:a16="http://schemas.microsoft.com/office/drawing/2014/main" id="{30D24578-2B8B-D769-C7B8-51DF292B0E67}"/>
                </a:ext>
              </a:extLst>
            </p:cNvPr>
            <p:cNvPicPr>
              <a:picLocks noChangeAspect="1"/>
            </p:cNvPicPr>
            <p:nvPr/>
          </p:nvPicPr>
          <p:blipFill>
            <a:blip r:embed="rId9"/>
            <a:stretch>
              <a:fillRect/>
            </a:stretch>
          </p:blipFill>
          <p:spPr>
            <a:xfrm>
              <a:off x="2036340" y="4172665"/>
              <a:ext cx="196379" cy="162226"/>
            </a:xfrm>
            <a:prstGeom prst="rect">
              <a:avLst/>
            </a:prstGeom>
          </p:spPr>
        </p:pic>
      </p:grpSp>
      <p:grpSp>
        <p:nvGrpSpPr>
          <p:cNvPr id="17" name="Group 16">
            <a:extLst>
              <a:ext uri="{FF2B5EF4-FFF2-40B4-BE49-F238E27FC236}">
                <a16:creationId xmlns:a16="http://schemas.microsoft.com/office/drawing/2014/main" id="{90234ED8-A8F7-5B2D-C637-5AA58B4E3BD6}"/>
              </a:ext>
            </a:extLst>
          </p:cNvPr>
          <p:cNvGrpSpPr/>
          <p:nvPr/>
        </p:nvGrpSpPr>
        <p:grpSpPr>
          <a:xfrm>
            <a:off x="2117326" y="4922507"/>
            <a:ext cx="607552" cy="392527"/>
            <a:chOff x="2117326" y="4922507"/>
            <a:chExt cx="607552" cy="392527"/>
          </a:xfrm>
        </p:grpSpPr>
        <p:grpSp>
          <p:nvGrpSpPr>
            <p:cNvPr id="533" name="Group 532">
              <a:extLst>
                <a:ext uri="{FF2B5EF4-FFF2-40B4-BE49-F238E27FC236}">
                  <a16:creationId xmlns:a16="http://schemas.microsoft.com/office/drawing/2014/main" id="{2E844236-4AD7-DE92-7ED9-F6636F1B13EC}"/>
                </a:ext>
              </a:extLst>
            </p:cNvPr>
            <p:cNvGrpSpPr/>
            <p:nvPr/>
          </p:nvGrpSpPr>
          <p:grpSpPr>
            <a:xfrm rot="254169">
              <a:off x="2311576" y="4922507"/>
              <a:ext cx="413302" cy="392527"/>
              <a:chOff x="3342174" y="5379353"/>
              <a:chExt cx="371192" cy="340105"/>
            </a:xfrm>
          </p:grpSpPr>
          <p:sp>
            <p:nvSpPr>
              <p:cNvPr id="534" name="Oval 533">
                <a:extLst>
                  <a:ext uri="{FF2B5EF4-FFF2-40B4-BE49-F238E27FC236}">
                    <a16:creationId xmlns:a16="http://schemas.microsoft.com/office/drawing/2014/main" id="{D2B5ADF2-287D-A45E-F533-E6404B00CBF6}"/>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5" name="Oval 534">
                <a:extLst>
                  <a:ext uri="{FF2B5EF4-FFF2-40B4-BE49-F238E27FC236}">
                    <a16:creationId xmlns:a16="http://schemas.microsoft.com/office/drawing/2014/main" id="{BA2AAE26-29D5-99FE-F497-80AB370CCC65}"/>
                  </a:ext>
                </a:extLst>
              </p:cNvPr>
              <p:cNvSpPr/>
              <p:nvPr/>
            </p:nvSpPr>
            <p:spPr>
              <a:xfrm rot="3890415">
                <a:off x="3558053" y="5497009"/>
                <a:ext cx="143282" cy="167345"/>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536" name="Oval 535">
                <a:extLst>
                  <a:ext uri="{FF2B5EF4-FFF2-40B4-BE49-F238E27FC236}">
                    <a16:creationId xmlns:a16="http://schemas.microsoft.com/office/drawing/2014/main" id="{57428C28-8B6D-27BC-2001-A1946C6425C4}"/>
                  </a:ext>
                </a:extLst>
              </p:cNvPr>
              <p:cNvSpPr/>
              <p:nvPr/>
            </p:nvSpPr>
            <p:spPr>
              <a:xfrm rot="3890415">
                <a:off x="3497137" y="5367321"/>
                <a:ext cx="143282" cy="167345"/>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37" name="Oval 536">
                <a:extLst>
                  <a:ext uri="{FF2B5EF4-FFF2-40B4-BE49-F238E27FC236}">
                    <a16:creationId xmlns:a16="http://schemas.microsoft.com/office/drawing/2014/main" id="{5F1E5462-CEFE-068A-43EA-975CA24E8D4A}"/>
                  </a:ext>
                </a:extLst>
              </p:cNvPr>
              <p:cNvSpPr/>
              <p:nvPr/>
            </p:nvSpPr>
            <p:spPr>
              <a:xfrm rot="3890415">
                <a:off x="3415121" y="5564144"/>
                <a:ext cx="143282" cy="167345"/>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38" name="Oval 537">
                <a:extLst>
                  <a:ext uri="{FF2B5EF4-FFF2-40B4-BE49-F238E27FC236}">
                    <a16:creationId xmlns:a16="http://schemas.microsoft.com/office/drawing/2014/main" id="{0690C275-767F-19F8-6C74-551EE1DDF75C}"/>
                  </a:ext>
                </a:extLst>
              </p:cNvPr>
              <p:cNvSpPr/>
              <p:nvPr/>
            </p:nvSpPr>
            <p:spPr>
              <a:xfrm rot="3890415">
                <a:off x="3354206" y="5434456"/>
                <a:ext cx="143282" cy="167345"/>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pic>
          <p:nvPicPr>
            <p:cNvPr id="16" name="Picture 15">
              <a:extLst>
                <a:ext uri="{FF2B5EF4-FFF2-40B4-BE49-F238E27FC236}">
                  <a16:creationId xmlns:a16="http://schemas.microsoft.com/office/drawing/2014/main" id="{60C4EE99-DDD6-7543-E100-0C217DD5C799}"/>
                </a:ext>
              </a:extLst>
            </p:cNvPr>
            <p:cNvPicPr>
              <a:picLocks noChangeAspect="1"/>
            </p:cNvPicPr>
            <p:nvPr/>
          </p:nvPicPr>
          <p:blipFill>
            <a:blip r:embed="rId10"/>
            <a:stretch>
              <a:fillRect/>
            </a:stretch>
          </p:blipFill>
          <p:spPr>
            <a:xfrm>
              <a:off x="2117326" y="5135063"/>
              <a:ext cx="203712" cy="168284"/>
            </a:xfrm>
            <a:prstGeom prst="rect">
              <a:avLst/>
            </a:prstGeom>
          </p:spPr>
        </p:pic>
      </p:grpSp>
      <p:sp>
        <p:nvSpPr>
          <p:cNvPr id="5" name="Freeform 4">
            <a:extLst>
              <a:ext uri="{FF2B5EF4-FFF2-40B4-BE49-F238E27FC236}">
                <a16:creationId xmlns:a16="http://schemas.microsoft.com/office/drawing/2014/main" id="{8F4491CD-259D-AB22-540E-95158987E16A}"/>
              </a:ext>
            </a:extLst>
          </p:cNvPr>
          <p:cNvSpPr/>
          <p:nvPr/>
        </p:nvSpPr>
        <p:spPr>
          <a:xfrm rot="750897">
            <a:off x="3026860" y="3714539"/>
            <a:ext cx="655678" cy="511707"/>
          </a:xfrm>
          <a:custGeom>
            <a:avLst/>
            <a:gdLst>
              <a:gd name="csX0" fmla="*/ 0 w 405114"/>
              <a:gd name="csY0" fmla="*/ 254643 h 254643"/>
              <a:gd name="csX1" fmla="*/ 405114 w 405114"/>
              <a:gd name="csY1" fmla="*/ 0 h 254643"/>
            </a:gdLst>
            <a:ahLst/>
            <a:cxnLst>
              <a:cxn ang="0">
                <a:pos x="csX0" y="csY0"/>
              </a:cxn>
              <a:cxn ang="0">
                <a:pos x="csX1" y="csY1"/>
              </a:cxn>
            </a:cxnLst>
            <a:rect l="l" t="t" r="r" b="b"/>
            <a:pathLst>
              <a:path w="405114" h="254643">
                <a:moveTo>
                  <a:pt x="0" y="254643"/>
                </a:moveTo>
                <a:lnTo>
                  <a:pt x="405114" y="0"/>
                </a:lnTo>
              </a:path>
            </a:pathLst>
          </a:custGeom>
          <a:noFill/>
          <a:ln w="66675" cap="flat" cmpd="sng" algn="ctr">
            <a:solidFill>
              <a:srgbClr val="196B24">
                <a:lumMod val="75000"/>
              </a:srgbClr>
            </a:solidFill>
            <a:prstDash val="solid"/>
            <a:miter lim="800000"/>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cxnSp>
        <p:nvCxnSpPr>
          <p:cNvPr id="6" name="Straight Arrow Connector 5">
            <a:extLst>
              <a:ext uri="{FF2B5EF4-FFF2-40B4-BE49-F238E27FC236}">
                <a16:creationId xmlns:a16="http://schemas.microsoft.com/office/drawing/2014/main" id="{1DE723BE-AEFE-3D28-B9A7-BEAFB4FF23BB}"/>
              </a:ext>
            </a:extLst>
          </p:cNvPr>
          <p:cNvCxnSpPr>
            <a:cxnSpLocks/>
          </p:cNvCxnSpPr>
          <p:nvPr/>
        </p:nvCxnSpPr>
        <p:spPr>
          <a:xfrm flipV="1">
            <a:off x="10366487" y="3957601"/>
            <a:ext cx="0" cy="431671"/>
          </a:xfrm>
          <a:prstGeom prst="straightConnector1">
            <a:avLst/>
          </a:prstGeom>
          <a:noFill/>
          <a:ln w="19050" cap="flat" cmpd="sng" algn="ctr">
            <a:solidFill>
              <a:sysClr val="windowText" lastClr="000000"/>
            </a:solidFill>
            <a:prstDash val="solid"/>
            <a:miter lim="800000"/>
            <a:tailEnd type="triangle"/>
          </a:ln>
          <a:effectLst/>
        </p:spPr>
      </p:cxnSp>
      <p:pic>
        <p:nvPicPr>
          <p:cNvPr id="7" name="Picture 6">
            <a:extLst>
              <a:ext uri="{FF2B5EF4-FFF2-40B4-BE49-F238E27FC236}">
                <a16:creationId xmlns:a16="http://schemas.microsoft.com/office/drawing/2014/main" id="{B18E211D-611E-6E82-D99A-23CBEDE24BB0}"/>
              </a:ext>
            </a:extLst>
          </p:cNvPr>
          <p:cNvPicPr>
            <a:picLocks noChangeAspect="1"/>
          </p:cNvPicPr>
          <p:nvPr/>
        </p:nvPicPr>
        <p:blipFill>
          <a:blip r:embed="rId11"/>
          <a:stretch>
            <a:fillRect/>
          </a:stretch>
        </p:blipFill>
        <p:spPr>
          <a:xfrm>
            <a:off x="10258537" y="4459204"/>
            <a:ext cx="215900" cy="190500"/>
          </a:xfrm>
          <a:prstGeom prst="rect">
            <a:avLst/>
          </a:prstGeom>
        </p:spPr>
      </p:pic>
      <p:cxnSp>
        <p:nvCxnSpPr>
          <p:cNvPr id="8" name="Straight Arrow Connector 7">
            <a:extLst>
              <a:ext uri="{FF2B5EF4-FFF2-40B4-BE49-F238E27FC236}">
                <a16:creationId xmlns:a16="http://schemas.microsoft.com/office/drawing/2014/main" id="{A1B51D2B-57DF-D02F-99A0-54E843B129D5}"/>
              </a:ext>
            </a:extLst>
          </p:cNvPr>
          <p:cNvCxnSpPr/>
          <p:nvPr/>
        </p:nvCxnSpPr>
        <p:spPr>
          <a:xfrm>
            <a:off x="675541" y="6103520"/>
            <a:ext cx="105042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3CC37CF8-CEBC-2AAD-D839-4E23C0E002E7}"/>
              </a:ext>
            </a:extLst>
          </p:cNvPr>
          <p:cNvSpPr/>
          <p:nvPr/>
        </p:nvSpPr>
        <p:spPr>
          <a:xfrm>
            <a:off x="3101074" y="5507300"/>
            <a:ext cx="892739" cy="583567"/>
          </a:xfrm>
          <a:custGeom>
            <a:avLst/>
            <a:gdLst>
              <a:gd name="csX0" fmla="*/ 0 w 6988629"/>
              <a:gd name="csY0" fmla="*/ 3055262 h 3069776"/>
              <a:gd name="csX1" fmla="*/ 2242458 w 6988629"/>
              <a:gd name="csY1" fmla="*/ 2213433 h 3069776"/>
              <a:gd name="csX2" fmla="*/ 3497943 w 6988629"/>
              <a:gd name="csY2" fmla="*/ 5 h 3069776"/>
              <a:gd name="csX3" fmla="*/ 4760686 w 6988629"/>
              <a:gd name="csY3" fmla="*/ 2235205 h 3069776"/>
              <a:gd name="csX4" fmla="*/ 6988629 w 6988629"/>
              <a:gd name="csY4" fmla="*/ 3069776 h 3069776"/>
            </a:gdLst>
            <a:ahLst/>
            <a:cxnLst>
              <a:cxn ang="0">
                <a:pos x="csX0" y="csY0"/>
              </a:cxn>
              <a:cxn ang="0">
                <a:pos x="csX1" y="csY1"/>
              </a:cxn>
              <a:cxn ang="0">
                <a:pos x="csX2" y="csY2"/>
              </a:cxn>
              <a:cxn ang="0">
                <a:pos x="csX3" y="csY3"/>
              </a:cxn>
              <a:cxn ang="0">
                <a:pos x="csX4" y="csY4"/>
              </a:cxn>
            </a:cxnLst>
            <a:rect l="l" t="t" r="r" b="b"/>
            <a:pathLst>
              <a:path w="6988629" h="3069776">
                <a:moveTo>
                  <a:pt x="0" y="3055262"/>
                </a:moveTo>
                <a:cubicBezTo>
                  <a:pt x="829734" y="2888952"/>
                  <a:pt x="1659468" y="2722642"/>
                  <a:pt x="2242458" y="2213433"/>
                </a:cubicBezTo>
                <a:cubicBezTo>
                  <a:pt x="2825448" y="1704224"/>
                  <a:pt x="3078238" y="-3624"/>
                  <a:pt x="3497943" y="5"/>
                </a:cubicBezTo>
                <a:cubicBezTo>
                  <a:pt x="3917648" y="3634"/>
                  <a:pt x="4178905" y="1723577"/>
                  <a:pt x="4760686" y="2235205"/>
                </a:cubicBezTo>
                <a:cubicBezTo>
                  <a:pt x="5342467" y="2746833"/>
                  <a:pt x="6522962" y="3021395"/>
                  <a:pt x="6988629" y="3069776"/>
                </a:cubicBezTo>
              </a:path>
            </a:pathLst>
          </a:custGeom>
          <a:solidFill>
            <a:srgbClr val="FBE4D7">
              <a:alpha val="36137"/>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671E6B8-F18A-C19E-F941-2C78EE82B54A}"/>
              </a:ext>
            </a:extLst>
          </p:cNvPr>
          <p:cNvCxnSpPr>
            <a:cxnSpLocks/>
          </p:cNvCxnSpPr>
          <p:nvPr/>
        </p:nvCxnSpPr>
        <p:spPr>
          <a:xfrm flipH="1">
            <a:off x="3543653" y="3300638"/>
            <a:ext cx="21748" cy="2790229"/>
          </a:xfrm>
          <a:prstGeom prst="line">
            <a:avLst/>
          </a:prstGeom>
          <a:ln w="22225">
            <a:solidFill>
              <a:srgbClr val="975208"/>
            </a:solidFill>
            <a:prstDash val="dashDot"/>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8543D970-8402-0612-ADCB-02DAFA04FF22}"/>
              </a:ext>
            </a:extLst>
          </p:cNvPr>
          <p:cNvSpPr/>
          <p:nvPr/>
        </p:nvSpPr>
        <p:spPr>
          <a:xfrm>
            <a:off x="5403285" y="5186606"/>
            <a:ext cx="1500517" cy="916914"/>
          </a:xfrm>
          <a:custGeom>
            <a:avLst/>
            <a:gdLst>
              <a:gd name="csX0" fmla="*/ 0 w 6988629"/>
              <a:gd name="csY0" fmla="*/ 3055262 h 3069776"/>
              <a:gd name="csX1" fmla="*/ 2242458 w 6988629"/>
              <a:gd name="csY1" fmla="*/ 2213433 h 3069776"/>
              <a:gd name="csX2" fmla="*/ 3497943 w 6988629"/>
              <a:gd name="csY2" fmla="*/ 5 h 3069776"/>
              <a:gd name="csX3" fmla="*/ 4760686 w 6988629"/>
              <a:gd name="csY3" fmla="*/ 2235205 h 3069776"/>
              <a:gd name="csX4" fmla="*/ 6988629 w 6988629"/>
              <a:gd name="csY4" fmla="*/ 3069776 h 3069776"/>
            </a:gdLst>
            <a:ahLst/>
            <a:cxnLst>
              <a:cxn ang="0">
                <a:pos x="csX0" y="csY0"/>
              </a:cxn>
              <a:cxn ang="0">
                <a:pos x="csX1" y="csY1"/>
              </a:cxn>
              <a:cxn ang="0">
                <a:pos x="csX2" y="csY2"/>
              </a:cxn>
              <a:cxn ang="0">
                <a:pos x="csX3" y="csY3"/>
              </a:cxn>
              <a:cxn ang="0">
                <a:pos x="csX4" y="csY4"/>
              </a:cxn>
            </a:cxnLst>
            <a:rect l="l" t="t" r="r" b="b"/>
            <a:pathLst>
              <a:path w="6988629" h="3069776">
                <a:moveTo>
                  <a:pt x="0" y="3055262"/>
                </a:moveTo>
                <a:cubicBezTo>
                  <a:pt x="829734" y="2888952"/>
                  <a:pt x="1659468" y="2722642"/>
                  <a:pt x="2242458" y="2213433"/>
                </a:cubicBezTo>
                <a:cubicBezTo>
                  <a:pt x="2825448" y="1704224"/>
                  <a:pt x="3078238" y="-3624"/>
                  <a:pt x="3497943" y="5"/>
                </a:cubicBezTo>
                <a:cubicBezTo>
                  <a:pt x="3917648" y="3634"/>
                  <a:pt x="4178905" y="1723577"/>
                  <a:pt x="4760686" y="2235205"/>
                </a:cubicBezTo>
                <a:cubicBezTo>
                  <a:pt x="5342467" y="2746833"/>
                  <a:pt x="6522962" y="3021395"/>
                  <a:pt x="6988629" y="3069776"/>
                </a:cubicBezTo>
              </a:path>
            </a:pathLst>
          </a:custGeom>
          <a:solidFill>
            <a:srgbClr val="FBE4D7">
              <a:alpha val="36137"/>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937E9F8-1A49-ED18-4BFD-8E8ABD094903}"/>
              </a:ext>
            </a:extLst>
          </p:cNvPr>
          <p:cNvCxnSpPr>
            <a:cxnSpLocks/>
            <a:stCxn id="478" idx="1"/>
          </p:cNvCxnSpPr>
          <p:nvPr/>
        </p:nvCxnSpPr>
        <p:spPr>
          <a:xfrm>
            <a:off x="6142512" y="1592043"/>
            <a:ext cx="15593" cy="4498528"/>
          </a:xfrm>
          <a:prstGeom prst="line">
            <a:avLst/>
          </a:prstGeom>
          <a:ln w="22225">
            <a:solidFill>
              <a:srgbClr val="975208"/>
            </a:solidFill>
            <a:prstDash val="dash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E035EE-590C-81D5-DD2C-CC760C924004}"/>
              </a:ext>
            </a:extLst>
          </p:cNvPr>
          <p:cNvSpPr txBox="1"/>
          <p:nvPr/>
        </p:nvSpPr>
        <p:spPr>
          <a:xfrm>
            <a:off x="11143076" y="5945308"/>
            <a:ext cx="1002855" cy="307777"/>
          </a:xfrm>
          <a:prstGeom prst="rect">
            <a:avLst/>
          </a:prstGeom>
          <a:noFill/>
        </p:spPr>
        <p:txBody>
          <a:bodyPr wrap="square" rtlCol="0">
            <a:spAutoFit/>
          </a:bodyPr>
          <a:lstStyle/>
          <a:p>
            <a:r>
              <a:rPr lang="en-US" sz="1400" dirty="0"/>
              <a:t>time</a:t>
            </a:r>
          </a:p>
        </p:txBody>
      </p:sp>
    </p:spTree>
    <p:extLst>
      <p:ext uri="{BB962C8B-B14F-4D97-AF65-F5344CB8AC3E}">
        <p14:creationId xmlns:p14="http://schemas.microsoft.com/office/powerpoint/2010/main" val="1968147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4D6F0-6F5D-EF27-7B34-50101C561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F2BFC-096B-77FF-AEBA-9A399366B68C}"/>
              </a:ext>
            </a:extLst>
          </p:cNvPr>
          <p:cNvSpPr>
            <a:spLocks noGrp="1"/>
          </p:cNvSpPr>
          <p:nvPr>
            <p:ph type="title"/>
          </p:nvPr>
        </p:nvSpPr>
        <p:spPr/>
        <p:txBody>
          <a:bodyPr/>
          <a:lstStyle/>
          <a:p>
            <a:r>
              <a:rPr lang="en-US" b="1" dirty="0"/>
              <a:t>Problem Statement</a:t>
            </a:r>
          </a:p>
        </p:txBody>
      </p:sp>
      <p:sp>
        <p:nvSpPr>
          <p:cNvPr id="4" name="Slide Number Placeholder 3">
            <a:extLst>
              <a:ext uri="{FF2B5EF4-FFF2-40B4-BE49-F238E27FC236}">
                <a16:creationId xmlns:a16="http://schemas.microsoft.com/office/drawing/2014/main" id="{14302D06-E1D6-B849-C8B7-B9C39CB60826}"/>
              </a:ext>
            </a:extLst>
          </p:cNvPr>
          <p:cNvSpPr>
            <a:spLocks noGrp="1"/>
          </p:cNvSpPr>
          <p:nvPr>
            <p:ph type="sldNum" sz="quarter" idx="12"/>
          </p:nvPr>
        </p:nvSpPr>
        <p:spPr/>
        <p:txBody>
          <a:bodyPr/>
          <a:lstStyle/>
          <a:p>
            <a:fld id="{7CD4A8CD-EAB6-4D22-9220-AD4C2B609027}" type="slidenum">
              <a:rPr lang="en-US" smtClean="0"/>
              <a:t>6</a:t>
            </a:fld>
            <a:endParaRPr lang="en-US"/>
          </a:p>
        </p:txBody>
      </p:sp>
      <p:cxnSp>
        <p:nvCxnSpPr>
          <p:cNvPr id="6" name="Straight Arrow Connector 5">
            <a:extLst>
              <a:ext uri="{FF2B5EF4-FFF2-40B4-BE49-F238E27FC236}">
                <a16:creationId xmlns:a16="http://schemas.microsoft.com/office/drawing/2014/main" id="{655D27FF-CDFD-3000-225F-8F5E37C3FF5B}"/>
              </a:ext>
            </a:extLst>
          </p:cNvPr>
          <p:cNvCxnSpPr/>
          <p:nvPr/>
        </p:nvCxnSpPr>
        <p:spPr>
          <a:xfrm>
            <a:off x="675541" y="6103520"/>
            <a:ext cx="1050429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5073E25-46F1-6304-DDF0-90E89FC934BC}"/>
              </a:ext>
            </a:extLst>
          </p:cNvPr>
          <p:cNvSpPr txBox="1"/>
          <p:nvPr/>
        </p:nvSpPr>
        <p:spPr>
          <a:xfrm>
            <a:off x="11143076" y="5945308"/>
            <a:ext cx="532419" cy="307777"/>
          </a:xfrm>
          <a:prstGeom prst="rect">
            <a:avLst/>
          </a:prstGeom>
          <a:noFill/>
        </p:spPr>
        <p:txBody>
          <a:bodyPr wrap="square" rtlCol="0">
            <a:spAutoFit/>
          </a:bodyPr>
          <a:lstStyle/>
          <a:p>
            <a:r>
              <a:rPr lang="en-US" sz="1400" dirty="0"/>
              <a:t>time</a:t>
            </a:r>
          </a:p>
        </p:txBody>
      </p:sp>
      <p:grpSp>
        <p:nvGrpSpPr>
          <p:cNvPr id="24" name="Group 23">
            <a:extLst>
              <a:ext uri="{FF2B5EF4-FFF2-40B4-BE49-F238E27FC236}">
                <a16:creationId xmlns:a16="http://schemas.microsoft.com/office/drawing/2014/main" id="{9BCD7F44-EFE8-7116-C5E3-AD61E9EAC992}"/>
              </a:ext>
            </a:extLst>
          </p:cNvPr>
          <p:cNvGrpSpPr/>
          <p:nvPr/>
        </p:nvGrpSpPr>
        <p:grpSpPr>
          <a:xfrm>
            <a:off x="675541" y="468744"/>
            <a:ext cx="10591923" cy="5634776"/>
            <a:chOff x="675541" y="468744"/>
            <a:chExt cx="10591923" cy="5634776"/>
          </a:xfrm>
        </p:grpSpPr>
        <p:sp>
          <p:nvSpPr>
            <p:cNvPr id="23" name="Oval 22">
              <a:extLst>
                <a:ext uri="{FF2B5EF4-FFF2-40B4-BE49-F238E27FC236}">
                  <a16:creationId xmlns:a16="http://schemas.microsoft.com/office/drawing/2014/main" id="{9BD6C331-113F-32F6-708F-698CB85126B3}"/>
                </a:ext>
              </a:extLst>
            </p:cNvPr>
            <p:cNvSpPr/>
            <p:nvPr/>
          </p:nvSpPr>
          <p:spPr>
            <a:xfrm rot="473125">
              <a:off x="9010488" y="809063"/>
              <a:ext cx="817617" cy="1447376"/>
            </a:xfrm>
            <a:prstGeom prst="ellipse">
              <a:avLst/>
            </a:prstGeom>
            <a:solidFill>
              <a:srgbClr val="E97132">
                <a:lumMod val="20000"/>
                <a:lumOff val="80000"/>
                <a:alpha val="30000"/>
              </a:srgbClr>
            </a:solidFill>
            <a:ln w="19050" cap="flat" cmpd="sng" algn="ctr">
              <a:solidFill>
                <a:srgbClr val="E9713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3" name="Oval 2">
              <a:extLst>
                <a:ext uri="{FF2B5EF4-FFF2-40B4-BE49-F238E27FC236}">
                  <a16:creationId xmlns:a16="http://schemas.microsoft.com/office/drawing/2014/main" id="{13F364E0-41EA-3B56-6B31-20782AFFC108}"/>
                </a:ext>
              </a:extLst>
            </p:cNvPr>
            <p:cNvSpPr/>
            <p:nvPr/>
          </p:nvSpPr>
          <p:spPr>
            <a:xfrm rot="19032006">
              <a:off x="5759594" y="943476"/>
              <a:ext cx="715033" cy="1280417"/>
            </a:xfrm>
            <a:prstGeom prst="ellipse">
              <a:avLst/>
            </a:prstGeom>
            <a:solidFill>
              <a:srgbClr val="E97132">
                <a:lumMod val="20000"/>
                <a:lumOff val="80000"/>
                <a:alpha val="30000"/>
              </a:srgbClr>
            </a:solidFill>
            <a:ln w="19050" cap="flat" cmpd="sng" algn="ctr">
              <a:solidFill>
                <a:srgbClr val="E9713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602284AD-C570-655B-4736-2BB3D6E8D6AE}"/>
                </a:ext>
              </a:extLst>
            </p:cNvPr>
            <p:cNvSpPr/>
            <p:nvPr/>
          </p:nvSpPr>
          <p:spPr>
            <a:xfrm rot="18430764">
              <a:off x="3242597" y="2918969"/>
              <a:ext cx="598968" cy="785962"/>
            </a:xfrm>
            <a:prstGeom prst="ellipse">
              <a:avLst/>
            </a:prstGeom>
            <a:solidFill>
              <a:srgbClr val="E97132">
                <a:lumMod val="20000"/>
                <a:lumOff val="80000"/>
                <a:alpha val="30000"/>
              </a:srgbClr>
            </a:solidFill>
            <a:ln w="19050" cap="flat" cmpd="sng" algn="ctr">
              <a:solidFill>
                <a:srgbClr val="E9713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pic>
          <p:nvPicPr>
            <p:cNvPr id="308" name="Picture 307">
              <a:extLst>
                <a:ext uri="{FF2B5EF4-FFF2-40B4-BE49-F238E27FC236}">
                  <a16:creationId xmlns:a16="http://schemas.microsoft.com/office/drawing/2014/main" id="{6AD67E3D-FE23-ABBF-4E2B-3BEBE0CCC915}"/>
                </a:ext>
              </a:extLst>
            </p:cNvPr>
            <p:cNvPicPr>
              <a:picLocks noChangeAspect="1"/>
            </p:cNvPicPr>
            <p:nvPr/>
          </p:nvPicPr>
          <p:blipFill>
            <a:blip r:embed="rId3"/>
            <a:stretch>
              <a:fillRect/>
            </a:stretch>
          </p:blipFill>
          <p:spPr>
            <a:xfrm>
              <a:off x="1064872" y="1248244"/>
              <a:ext cx="2777923" cy="1010154"/>
            </a:xfrm>
            <a:prstGeom prst="rect">
              <a:avLst/>
            </a:prstGeom>
          </p:spPr>
        </p:pic>
        <p:sp>
          <p:nvSpPr>
            <p:cNvPr id="429" name="Oval 428">
              <a:extLst>
                <a:ext uri="{FF2B5EF4-FFF2-40B4-BE49-F238E27FC236}">
                  <a16:creationId xmlns:a16="http://schemas.microsoft.com/office/drawing/2014/main" id="{9BD891DC-950A-BF59-B580-6D0355389789}"/>
                </a:ext>
              </a:extLst>
            </p:cNvPr>
            <p:cNvSpPr/>
            <p:nvPr/>
          </p:nvSpPr>
          <p:spPr>
            <a:xfrm rot="3562635">
              <a:off x="315993" y="3467803"/>
              <a:ext cx="3534725" cy="1477200"/>
            </a:xfrm>
            <a:prstGeom prst="ellipse">
              <a:avLst/>
            </a:prstGeom>
            <a:noFill/>
            <a:ln w="19050" cap="flat" cmpd="sng" algn="ctr">
              <a:solidFill>
                <a:schemeClr val="accent5">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539" name="Oval 538">
              <a:extLst>
                <a:ext uri="{FF2B5EF4-FFF2-40B4-BE49-F238E27FC236}">
                  <a16:creationId xmlns:a16="http://schemas.microsoft.com/office/drawing/2014/main" id="{A70EB874-AF4E-37D1-82FC-761B92C757BF}"/>
                </a:ext>
              </a:extLst>
            </p:cNvPr>
            <p:cNvSpPr/>
            <p:nvPr/>
          </p:nvSpPr>
          <p:spPr>
            <a:xfrm rot="12332022">
              <a:off x="4190019" y="3828652"/>
              <a:ext cx="818399" cy="530035"/>
            </a:xfrm>
            <a:prstGeom prst="ellipse">
              <a:avLst/>
            </a:prstGeom>
            <a:solidFill>
              <a:srgbClr val="A02B93">
                <a:lumMod val="60000"/>
                <a:lumOff val="40000"/>
                <a:alpha val="21000"/>
              </a:srgbClr>
            </a:solidFill>
            <a:ln w="19050" cap="flat" cmpd="sng" algn="ctr">
              <a:solidFill>
                <a:srgbClr val="A02B93">
                  <a:lumMod val="60000"/>
                  <a:lumOff val="40000"/>
                </a:srgbClr>
              </a:solidFill>
              <a:prstDash val="solid"/>
              <a:miter lim="800000"/>
            </a:ln>
            <a:effectLst/>
          </p:spPr>
          <p:txBody>
            <a:bodyPr rtlCol="0" anchor="ctr"/>
            <a:lstStyle/>
            <a:p>
              <a:pPr algn="ctr" defTabSz="914400"/>
              <a:endParaRPr lang="en-US" kern="0" dirty="0">
                <a:solidFill>
                  <a:prstClr val="white"/>
                </a:solidFill>
                <a:latin typeface="Aptos" panose="02110004020202020204"/>
              </a:endParaRPr>
            </a:p>
          </p:txBody>
        </p:sp>
        <p:sp>
          <p:nvSpPr>
            <p:cNvPr id="541" name="Oval 540">
              <a:extLst>
                <a:ext uri="{FF2B5EF4-FFF2-40B4-BE49-F238E27FC236}">
                  <a16:creationId xmlns:a16="http://schemas.microsoft.com/office/drawing/2014/main" id="{623B2A5E-7AB7-D50C-E485-9226704ADDC0}"/>
                </a:ext>
              </a:extLst>
            </p:cNvPr>
            <p:cNvSpPr/>
            <p:nvPr/>
          </p:nvSpPr>
          <p:spPr>
            <a:xfrm rot="2192308">
              <a:off x="4574638" y="4070951"/>
              <a:ext cx="65266" cy="70747"/>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2" name="Oval 541">
              <a:extLst>
                <a:ext uri="{FF2B5EF4-FFF2-40B4-BE49-F238E27FC236}">
                  <a16:creationId xmlns:a16="http://schemas.microsoft.com/office/drawing/2014/main" id="{180A2824-8CD4-766B-04EC-5DD08CE597DC}"/>
                </a:ext>
              </a:extLst>
            </p:cNvPr>
            <p:cNvSpPr/>
            <p:nvPr/>
          </p:nvSpPr>
          <p:spPr>
            <a:xfrm rot="2192308">
              <a:off x="4641232" y="3991681"/>
              <a:ext cx="165367" cy="186330"/>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43" name="Oval 542">
              <a:extLst>
                <a:ext uri="{FF2B5EF4-FFF2-40B4-BE49-F238E27FC236}">
                  <a16:creationId xmlns:a16="http://schemas.microsoft.com/office/drawing/2014/main" id="{A166746A-8CBF-2014-0B17-9B5ACC58726C}"/>
                </a:ext>
              </a:extLst>
            </p:cNvPr>
            <p:cNvSpPr/>
            <p:nvPr/>
          </p:nvSpPr>
          <p:spPr>
            <a:xfrm rot="2192308">
              <a:off x="4510548" y="3892053"/>
              <a:ext cx="165367" cy="186330"/>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44" name="Oval 543">
              <a:extLst>
                <a:ext uri="{FF2B5EF4-FFF2-40B4-BE49-F238E27FC236}">
                  <a16:creationId xmlns:a16="http://schemas.microsoft.com/office/drawing/2014/main" id="{6634549E-5F6C-EA42-E12F-B90620A3C5AC}"/>
                </a:ext>
              </a:extLst>
            </p:cNvPr>
            <p:cNvSpPr/>
            <p:nvPr/>
          </p:nvSpPr>
          <p:spPr>
            <a:xfrm rot="2192308">
              <a:off x="4537844" y="4135355"/>
              <a:ext cx="165367" cy="186330"/>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545" name="Oval 544">
              <a:extLst>
                <a:ext uri="{FF2B5EF4-FFF2-40B4-BE49-F238E27FC236}">
                  <a16:creationId xmlns:a16="http://schemas.microsoft.com/office/drawing/2014/main" id="{33F17C71-3FD5-50D7-73FD-121548D76D84}"/>
                </a:ext>
              </a:extLst>
            </p:cNvPr>
            <p:cNvSpPr/>
            <p:nvPr/>
          </p:nvSpPr>
          <p:spPr>
            <a:xfrm rot="2192308">
              <a:off x="4407162" y="4035727"/>
              <a:ext cx="165367" cy="186330"/>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31" name="Oval 430">
              <a:extLst>
                <a:ext uri="{FF2B5EF4-FFF2-40B4-BE49-F238E27FC236}">
                  <a16:creationId xmlns:a16="http://schemas.microsoft.com/office/drawing/2014/main" id="{31342A50-A352-5C68-0F51-0AF480391D65}"/>
                </a:ext>
              </a:extLst>
            </p:cNvPr>
            <p:cNvSpPr/>
            <p:nvPr/>
          </p:nvSpPr>
          <p:spPr>
            <a:xfrm rot="19751004">
              <a:off x="4077957" y="3154119"/>
              <a:ext cx="930010" cy="285624"/>
            </a:xfrm>
            <a:prstGeom prst="ellipse">
              <a:avLst/>
            </a:prstGeom>
            <a:solidFill>
              <a:sysClr val="windowText" lastClr="0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432" name="Isosceles Triangle 5">
              <a:extLst>
                <a:ext uri="{FF2B5EF4-FFF2-40B4-BE49-F238E27FC236}">
                  <a16:creationId xmlns:a16="http://schemas.microsoft.com/office/drawing/2014/main" id="{DBC62141-8C63-C0B6-D666-37C78625CB35}"/>
                </a:ext>
              </a:extLst>
            </p:cNvPr>
            <p:cNvSpPr/>
            <p:nvPr/>
          </p:nvSpPr>
          <p:spPr>
            <a:xfrm rot="3096596">
              <a:off x="6446679" y="3923157"/>
              <a:ext cx="741079" cy="599789"/>
            </a:xfrm>
            <a:prstGeom prst="triangle">
              <a:avLst/>
            </a:prstGeom>
            <a:solidFill>
              <a:sysClr val="windowText" lastClr="0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33" name="Rectangle 432">
              <a:extLst>
                <a:ext uri="{FF2B5EF4-FFF2-40B4-BE49-F238E27FC236}">
                  <a16:creationId xmlns:a16="http://schemas.microsoft.com/office/drawing/2014/main" id="{821CFBDD-2CB6-0E43-1780-1613AE68B5D7}"/>
                </a:ext>
              </a:extLst>
            </p:cNvPr>
            <p:cNvSpPr/>
            <p:nvPr/>
          </p:nvSpPr>
          <p:spPr>
            <a:xfrm rot="2642566">
              <a:off x="7257719" y="2552775"/>
              <a:ext cx="707616" cy="623741"/>
            </a:xfrm>
            <a:prstGeom prst="rect">
              <a:avLst/>
            </a:prstGeom>
            <a:solidFill>
              <a:sysClr val="windowText" lastClr="000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34" name="Oval 433">
              <a:extLst>
                <a:ext uri="{FF2B5EF4-FFF2-40B4-BE49-F238E27FC236}">
                  <a16:creationId xmlns:a16="http://schemas.microsoft.com/office/drawing/2014/main" id="{928AB920-1B5B-C041-F3DC-0F75DA607060}"/>
                </a:ext>
              </a:extLst>
            </p:cNvPr>
            <p:cNvSpPr/>
            <p:nvPr/>
          </p:nvSpPr>
          <p:spPr>
            <a:xfrm rot="3139816">
              <a:off x="8173599" y="1093874"/>
              <a:ext cx="3718996" cy="2468735"/>
            </a:xfrm>
            <a:prstGeom prst="ellipse">
              <a:avLst/>
            </a:prstGeom>
            <a:noFill/>
            <a:ln w="2222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cxnSp>
          <p:nvCxnSpPr>
            <p:cNvPr id="438" name="Straight Connector 437">
              <a:extLst>
                <a:ext uri="{FF2B5EF4-FFF2-40B4-BE49-F238E27FC236}">
                  <a16:creationId xmlns:a16="http://schemas.microsoft.com/office/drawing/2014/main" id="{07EBAE02-221B-B745-BBA5-073B989F065F}"/>
                </a:ext>
              </a:extLst>
            </p:cNvPr>
            <p:cNvCxnSpPr>
              <a:cxnSpLocks/>
              <a:stCxn id="520" idx="6"/>
              <a:endCxn id="527" idx="2"/>
            </p:cNvCxnSpPr>
            <p:nvPr/>
          </p:nvCxnSpPr>
          <p:spPr>
            <a:xfrm>
              <a:off x="1497318" y="3438625"/>
              <a:ext cx="882101" cy="653858"/>
            </a:xfrm>
            <a:prstGeom prst="line">
              <a:avLst/>
            </a:prstGeom>
            <a:noFill/>
            <a:ln w="38100" cap="flat" cmpd="sng" algn="ctr">
              <a:solidFill>
                <a:srgbClr val="FF0000"/>
              </a:solidFill>
              <a:prstDash val="dash"/>
              <a:miter lim="800000"/>
            </a:ln>
            <a:effectLst/>
          </p:spPr>
        </p:cxnSp>
        <p:cxnSp>
          <p:nvCxnSpPr>
            <p:cNvPr id="439" name="Straight Connector 438">
              <a:extLst>
                <a:ext uri="{FF2B5EF4-FFF2-40B4-BE49-F238E27FC236}">
                  <a16:creationId xmlns:a16="http://schemas.microsoft.com/office/drawing/2014/main" id="{B2BC663B-C2DB-9EA9-1F38-4E2022CBA601}"/>
                </a:ext>
              </a:extLst>
            </p:cNvPr>
            <p:cNvCxnSpPr>
              <a:cxnSpLocks/>
              <a:stCxn id="527" idx="6"/>
              <a:endCxn id="534" idx="2"/>
            </p:cNvCxnSpPr>
            <p:nvPr/>
          </p:nvCxnSpPr>
          <p:spPr>
            <a:xfrm>
              <a:off x="2411520" y="4149308"/>
              <a:ext cx="95675" cy="938733"/>
            </a:xfrm>
            <a:prstGeom prst="line">
              <a:avLst/>
            </a:prstGeom>
            <a:noFill/>
            <a:ln w="38100" cap="flat" cmpd="sng" algn="ctr">
              <a:solidFill>
                <a:srgbClr val="FF0000"/>
              </a:solidFill>
              <a:prstDash val="dash"/>
              <a:miter lim="800000"/>
            </a:ln>
            <a:effectLst/>
          </p:spPr>
        </p:cxnSp>
        <p:sp>
          <p:nvSpPr>
            <p:cNvPr id="511" name="Oval 510">
              <a:extLst>
                <a:ext uri="{FF2B5EF4-FFF2-40B4-BE49-F238E27FC236}">
                  <a16:creationId xmlns:a16="http://schemas.microsoft.com/office/drawing/2014/main" id="{C8CB06B2-A0B8-CE6F-8261-22D4321B6CD5}"/>
                </a:ext>
              </a:extLst>
            </p:cNvPr>
            <p:cNvSpPr/>
            <p:nvPr/>
          </p:nvSpPr>
          <p:spPr>
            <a:xfrm rot="994928">
              <a:off x="10395852" y="2277913"/>
              <a:ext cx="750180" cy="1467790"/>
            </a:xfrm>
            <a:prstGeom prst="ellipse">
              <a:avLst/>
            </a:prstGeom>
            <a:solidFill>
              <a:srgbClr val="A02B93">
                <a:lumMod val="60000"/>
                <a:lumOff val="40000"/>
                <a:alpha val="21000"/>
              </a:srgbClr>
            </a:solidFill>
            <a:ln w="19050" cap="flat" cmpd="sng" algn="ctr">
              <a:solidFill>
                <a:srgbClr val="A02B93">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513" name="Oval 512">
              <a:extLst>
                <a:ext uri="{FF2B5EF4-FFF2-40B4-BE49-F238E27FC236}">
                  <a16:creationId xmlns:a16="http://schemas.microsoft.com/office/drawing/2014/main" id="{5D8AF68C-CE8C-E6CB-47A3-427A5FA03CE0}"/>
                </a:ext>
              </a:extLst>
            </p:cNvPr>
            <p:cNvSpPr/>
            <p:nvPr/>
          </p:nvSpPr>
          <p:spPr>
            <a:xfrm rot="6065514">
              <a:off x="10738009" y="2983379"/>
              <a:ext cx="65266" cy="70747"/>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14" name="Oval 513">
              <a:extLst>
                <a:ext uri="{FF2B5EF4-FFF2-40B4-BE49-F238E27FC236}">
                  <a16:creationId xmlns:a16="http://schemas.microsoft.com/office/drawing/2014/main" id="{274D9E4F-3E68-D2D8-E4FA-0F39A4F0FB58}"/>
                </a:ext>
              </a:extLst>
            </p:cNvPr>
            <p:cNvSpPr/>
            <p:nvPr/>
          </p:nvSpPr>
          <p:spPr>
            <a:xfrm rot="6065514">
              <a:off x="10757472" y="3021687"/>
              <a:ext cx="165367" cy="186330"/>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15" name="Oval 514">
              <a:extLst>
                <a:ext uri="{FF2B5EF4-FFF2-40B4-BE49-F238E27FC236}">
                  <a16:creationId xmlns:a16="http://schemas.microsoft.com/office/drawing/2014/main" id="{6535C969-ACDE-B73A-6A1B-BB6A9C5AD0CB}"/>
                </a:ext>
              </a:extLst>
            </p:cNvPr>
            <p:cNvSpPr/>
            <p:nvPr/>
          </p:nvSpPr>
          <p:spPr>
            <a:xfrm rot="6065514">
              <a:off x="10791284" y="2860874"/>
              <a:ext cx="165367" cy="186330"/>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16" name="Oval 515">
              <a:extLst>
                <a:ext uri="{FF2B5EF4-FFF2-40B4-BE49-F238E27FC236}">
                  <a16:creationId xmlns:a16="http://schemas.microsoft.com/office/drawing/2014/main" id="{338FF760-9F00-AC47-4CD4-7B9B5136207D}"/>
                </a:ext>
              </a:extLst>
            </p:cNvPr>
            <p:cNvSpPr/>
            <p:nvPr/>
          </p:nvSpPr>
          <p:spPr>
            <a:xfrm rot="6065514">
              <a:off x="10583314" y="2990062"/>
              <a:ext cx="165367" cy="186330"/>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517" name="Oval 516">
              <a:extLst>
                <a:ext uri="{FF2B5EF4-FFF2-40B4-BE49-F238E27FC236}">
                  <a16:creationId xmlns:a16="http://schemas.microsoft.com/office/drawing/2014/main" id="{7DEFB273-5DD5-8564-DCDF-C6FBE616AB78}"/>
                </a:ext>
              </a:extLst>
            </p:cNvPr>
            <p:cNvSpPr/>
            <p:nvPr/>
          </p:nvSpPr>
          <p:spPr>
            <a:xfrm rot="6065514">
              <a:off x="10617127" y="2829251"/>
              <a:ext cx="165367" cy="186330"/>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506" name="Oval 505">
              <a:extLst>
                <a:ext uri="{FF2B5EF4-FFF2-40B4-BE49-F238E27FC236}">
                  <a16:creationId xmlns:a16="http://schemas.microsoft.com/office/drawing/2014/main" id="{F743FB89-5BCE-1CFC-214D-8A5F6B916C9C}"/>
                </a:ext>
              </a:extLst>
            </p:cNvPr>
            <p:cNvSpPr/>
            <p:nvPr/>
          </p:nvSpPr>
          <p:spPr>
            <a:xfrm rot="5938780">
              <a:off x="9390723" y="1500118"/>
              <a:ext cx="65266" cy="70747"/>
            </a:xfrm>
            <a:prstGeom prst="ellipse">
              <a:avLst/>
            </a:prstGeom>
            <a:gradFill flip="none" rotWithShape="1">
              <a:gsLst>
                <a:gs pos="0">
                  <a:schemeClr val="tx1"/>
                </a:gs>
                <a:gs pos="50000">
                  <a:schemeClr val="tx1"/>
                </a:gs>
                <a:gs pos="100000">
                  <a:schemeClr val="tx1"/>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507" name="Oval 506">
              <a:extLst>
                <a:ext uri="{FF2B5EF4-FFF2-40B4-BE49-F238E27FC236}">
                  <a16:creationId xmlns:a16="http://schemas.microsoft.com/office/drawing/2014/main" id="{4C108719-3BCC-04CB-669C-8F87910E00DD}"/>
                </a:ext>
              </a:extLst>
            </p:cNvPr>
            <p:cNvSpPr/>
            <p:nvPr/>
          </p:nvSpPr>
          <p:spPr>
            <a:xfrm rot="5938780">
              <a:off x="9413681" y="1535799"/>
              <a:ext cx="165367" cy="186330"/>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508" name="Oval 507">
              <a:extLst>
                <a:ext uri="{FF2B5EF4-FFF2-40B4-BE49-F238E27FC236}">
                  <a16:creationId xmlns:a16="http://schemas.microsoft.com/office/drawing/2014/main" id="{7358D3A2-1695-33E8-97F8-FEFEFDB6F953}"/>
                </a:ext>
              </a:extLst>
            </p:cNvPr>
            <p:cNvSpPr/>
            <p:nvPr/>
          </p:nvSpPr>
          <p:spPr>
            <a:xfrm rot="5938780">
              <a:off x="9441543" y="1373850"/>
              <a:ext cx="165367" cy="186330"/>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09" name="Oval 508">
              <a:extLst>
                <a:ext uri="{FF2B5EF4-FFF2-40B4-BE49-F238E27FC236}">
                  <a16:creationId xmlns:a16="http://schemas.microsoft.com/office/drawing/2014/main" id="{49137B4B-C6B4-109F-6E0A-23AC8A90A224}"/>
                </a:ext>
              </a:extLst>
            </p:cNvPr>
            <p:cNvSpPr/>
            <p:nvPr/>
          </p:nvSpPr>
          <p:spPr>
            <a:xfrm rot="5938780">
              <a:off x="9238475" y="1510615"/>
              <a:ext cx="165367" cy="186330"/>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510" name="Oval 509">
              <a:extLst>
                <a:ext uri="{FF2B5EF4-FFF2-40B4-BE49-F238E27FC236}">
                  <a16:creationId xmlns:a16="http://schemas.microsoft.com/office/drawing/2014/main" id="{10CD33F2-C342-9B04-9825-561A7EF2B2DE}"/>
                </a:ext>
              </a:extLst>
            </p:cNvPr>
            <p:cNvSpPr/>
            <p:nvPr/>
          </p:nvSpPr>
          <p:spPr>
            <a:xfrm rot="5938780">
              <a:off x="9266338" y="1348666"/>
              <a:ext cx="165367" cy="186330"/>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grpSp>
          <p:nvGrpSpPr>
            <p:cNvPr id="442" name="Group 441">
              <a:extLst>
                <a:ext uri="{FF2B5EF4-FFF2-40B4-BE49-F238E27FC236}">
                  <a16:creationId xmlns:a16="http://schemas.microsoft.com/office/drawing/2014/main" id="{6A3EDFB9-E034-0BF2-BB4F-55F05196A8C8}"/>
                </a:ext>
              </a:extLst>
            </p:cNvPr>
            <p:cNvGrpSpPr/>
            <p:nvPr/>
          </p:nvGrpSpPr>
          <p:grpSpPr>
            <a:xfrm rot="2339903">
              <a:off x="9311276" y="1794254"/>
              <a:ext cx="753227" cy="1492236"/>
              <a:chOff x="749035" y="2713044"/>
              <a:chExt cx="888702" cy="1921289"/>
            </a:xfrm>
          </p:grpSpPr>
          <p:sp>
            <p:nvSpPr>
              <p:cNvPr id="497" name="Oval 496">
                <a:extLst>
                  <a:ext uri="{FF2B5EF4-FFF2-40B4-BE49-F238E27FC236}">
                    <a16:creationId xmlns:a16="http://schemas.microsoft.com/office/drawing/2014/main" id="{A781BC03-C4E4-041C-7F1B-71FDFCE5E98A}"/>
                  </a:ext>
                </a:extLst>
              </p:cNvPr>
              <p:cNvSpPr/>
              <p:nvPr/>
            </p:nvSpPr>
            <p:spPr>
              <a:xfrm rot="20506448">
                <a:off x="749035" y="2713044"/>
                <a:ext cx="888702" cy="1921289"/>
              </a:xfrm>
              <a:prstGeom prst="ellipse">
                <a:avLst/>
              </a:prstGeom>
              <a:solidFill>
                <a:srgbClr val="0F9ED5">
                  <a:lumMod val="60000"/>
                  <a:lumOff val="40000"/>
                  <a:alpha val="28000"/>
                </a:srgbClr>
              </a:solidFill>
              <a:ln w="19050" cap="flat" cmpd="sng" algn="ctr">
                <a:solidFill>
                  <a:srgbClr val="0F9ED5">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nvGrpSpPr>
              <p:cNvPr id="498" name="Group 497">
                <a:extLst>
                  <a:ext uri="{FF2B5EF4-FFF2-40B4-BE49-F238E27FC236}">
                    <a16:creationId xmlns:a16="http://schemas.microsoft.com/office/drawing/2014/main" id="{102997F8-7475-C73E-A9FA-9805A0E4801F}"/>
                  </a:ext>
                </a:extLst>
              </p:cNvPr>
              <p:cNvGrpSpPr/>
              <p:nvPr/>
            </p:nvGrpSpPr>
            <p:grpSpPr>
              <a:xfrm>
                <a:off x="998143" y="3464781"/>
                <a:ext cx="487638" cy="505388"/>
                <a:chOff x="3342174" y="5379353"/>
                <a:chExt cx="371192" cy="340105"/>
              </a:xfrm>
            </p:grpSpPr>
            <p:sp>
              <p:nvSpPr>
                <p:cNvPr id="499" name="Oval 498">
                  <a:extLst>
                    <a:ext uri="{FF2B5EF4-FFF2-40B4-BE49-F238E27FC236}">
                      <a16:creationId xmlns:a16="http://schemas.microsoft.com/office/drawing/2014/main" id="{D1C465DD-AD46-8463-EA08-8412DDE4FC6A}"/>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0" name="Oval 499">
                  <a:extLst>
                    <a:ext uri="{FF2B5EF4-FFF2-40B4-BE49-F238E27FC236}">
                      <a16:creationId xmlns:a16="http://schemas.microsoft.com/office/drawing/2014/main" id="{52963126-D980-CAE4-E960-96147AA98F61}"/>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1" name="Oval 500">
                  <a:extLst>
                    <a:ext uri="{FF2B5EF4-FFF2-40B4-BE49-F238E27FC236}">
                      <a16:creationId xmlns:a16="http://schemas.microsoft.com/office/drawing/2014/main" id="{76EE9C99-9929-929F-41F4-C0DB6C2F803D}"/>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02" name="Oval 501">
                  <a:extLst>
                    <a:ext uri="{FF2B5EF4-FFF2-40B4-BE49-F238E27FC236}">
                      <a16:creationId xmlns:a16="http://schemas.microsoft.com/office/drawing/2014/main" id="{CA4B3A26-C9B7-64A3-2661-C9761EC2E40B}"/>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03" name="Oval 502">
                  <a:extLst>
                    <a:ext uri="{FF2B5EF4-FFF2-40B4-BE49-F238E27FC236}">
                      <a16:creationId xmlns:a16="http://schemas.microsoft.com/office/drawing/2014/main" id="{2C6540D6-BCA9-3835-E7A9-3109A1B088F1}"/>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sp>
          <p:nvSpPr>
            <p:cNvPr id="490" name="Oval 489">
              <a:extLst>
                <a:ext uri="{FF2B5EF4-FFF2-40B4-BE49-F238E27FC236}">
                  <a16:creationId xmlns:a16="http://schemas.microsoft.com/office/drawing/2014/main" id="{704BA1F0-75D9-548A-780E-A00BA6B0A893}"/>
                </a:ext>
              </a:extLst>
            </p:cNvPr>
            <p:cNvSpPr/>
            <p:nvPr/>
          </p:nvSpPr>
          <p:spPr>
            <a:xfrm rot="1849800">
              <a:off x="5212460" y="3290507"/>
              <a:ext cx="783165" cy="557641"/>
            </a:xfrm>
            <a:prstGeom prst="ellipse">
              <a:avLst/>
            </a:prstGeom>
            <a:solidFill>
              <a:srgbClr val="0F9ED5">
                <a:lumMod val="60000"/>
                <a:lumOff val="40000"/>
                <a:alpha val="28000"/>
              </a:srgbClr>
            </a:solidFill>
            <a:ln w="19050" cap="flat" cmpd="sng" algn="ctr">
              <a:solidFill>
                <a:srgbClr val="0F9ED5">
                  <a:lumMod val="60000"/>
                  <a:lumOff val="40000"/>
                </a:srgbClr>
              </a:solidFill>
              <a:prstDash val="solid"/>
              <a:miter lim="800000"/>
            </a:ln>
            <a:effectLst/>
          </p:spPr>
          <p:txBody>
            <a:bodyPr rtlCol="0" anchor="ctr"/>
            <a:lstStyle/>
            <a:p>
              <a:pPr algn="ctr" defTabSz="914400"/>
              <a:endParaRPr lang="en-US" kern="0" dirty="0">
                <a:solidFill>
                  <a:prstClr val="white"/>
                </a:solidFill>
                <a:latin typeface="Aptos" panose="02110004020202020204"/>
              </a:endParaRPr>
            </a:p>
          </p:txBody>
        </p:sp>
        <p:grpSp>
          <p:nvGrpSpPr>
            <p:cNvPr id="491" name="Group 490">
              <a:extLst>
                <a:ext uri="{FF2B5EF4-FFF2-40B4-BE49-F238E27FC236}">
                  <a16:creationId xmlns:a16="http://schemas.microsoft.com/office/drawing/2014/main" id="{234DE798-DDBB-F6FC-E38A-474A90833E14}"/>
                </a:ext>
              </a:extLst>
            </p:cNvPr>
            <p:cNvGrpSpPr/>
            <p:nvPr/>
          </p:nvGrpSpPr>
          <p:grpSpPr>
            <a:xfrm rot="19888152">
              <a:off x="5404198" y="3371277"/>
              <a:ext cx="413302" cy="392527"/>
              <a:chOff x="3342174" y="5379353"/>
              <a:chExt cx="371192" cy="340105"/>
            </a:xfrm>
          </p:grpSpPr>
          <p:sp>
            <p:nvSpPr>
              <p:cNvPr id="492" name="Oval 491">
                <a:extLst>
                  <a:ext uri="{FF2B5EF4-FFF2-40B4-BE49-F238E27FC236}">
                    <a16:creationId xmlns:a16="http://schemas.microsoft.com/office/drawing/2014/main" id="{0A9A0D85-747F-38D9-91CD-43E8ACF19828}"/>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3" name="Oval 492">
                <a:extLst>
                  <a:ext uri="{FF2B5EF4-FFF2-40B4-BE49-F238E27FC236}">
                    <a16:creationId xmlns:a16="http://schemas.microsoft.com/office/drawing/2014/main" id="{014FAD0F-7B12-6681-4F47-D849F77F6FE4}"/>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4" name="Oval 493">
                <a:extLst>
                  <a:ext uri="{FF2B5EF4-FFF2-40B4-BE49-F238E27FC236}">
                    <a16:creationId xmlns:a16="http://schemas.microsoft.com/office/drawing/2014/main" id="{ECA82764-3138-F871-5698-7992AECC56B4}"/>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495" name="Oval 494">
                <a:extLst>
                  <a:ext uri="{FF2B5EF4-FFF2-40B4-BE49-F238E27FC236}">
                    <a16:creationId xmlns:a16="http://schemas.microsoft.com/office/drawing/2014/main" id="{394C8FAD-2FF7-6359-5158-08EFD2F205FD}"/>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96" name="Oval 495">
                <a:extLst>
                  <a:ext uri="{FF2B5EF4-FFF2-40B4-BE49-F238E27FC236}">
                    <a16:creationId xmlns:a16="http://schemas.microsoft.com/office/drawing/2014/main" id="{0FDC9BEB-60A7-943F-BFE3-DE66F0EEF07E}"/>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85" name="Oval 484">
              <a:extLst>
                <a:ext uri="{FF2B5EF4-FFF2-40B4-BE49-F238E27FC236}">
                  <a16:creationId xmlns:a16="http://schemas.microsoft.com/office/drawing/2014/main" id="{DED5BDF2-FEA1-4904-B838-284605AF229E}"/>
                </a:ext>
              </a:extLst>
            </p:cNvPr>
            <p:cNvSpPr/>
            <p:nvPr/>
          </p:nvSpPr>
          <p:spPr>
            <a:xfrm rot="2953248">
              <a:off x="3520850" y="3288369"/>
              <a:ext cx="65266" cy="70747"/>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6" name="Oval 485">
              <a:extLst>
                <a:ext uri="{FF2B5EF4-FFF2-40B4-BE49-F238E27FC236}">
                  <a16:creationId xmlns:a16="http://schemas.microsoft.com/office/drawing/2014/main" id="{72F109DE-F6E3-3337-E734-F407BEC32C8C}"/>
                </a:ext>
              </a:extLst>
            </p:cNvPr>
            <p:cNvSpPr/>
            <p:nvPr/>
          </p:nvSpPr>
          <p:spPr>
            <a:xfrm rot="2953248">
              <a:off x="3589313" y="3235232"/>
              <a:ext cx="165367" cy="186330"/>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7" name="Oval 486">
              <a:extLst>
                <a:ext uri="{FF2B5EF4-FFF2-40B4-BE49-F238E27FC236}">
                  <a16:creationId xmlns:a16="http://schemas.microsoft.com/office/drawing/2014/main" id="{F7E688AA-6079-80CC-87AE-AC213E677CB2}"/>
                </a:ext>
              </a:extLst>
            </p:cNvPr>
            <p:cNvSpPr/>
            <p:nvPr/>
          </p:nvSpPr>
          <p:spPr>
            <a:xfrm rot="2953248">
              <a:off x="3483691" y="3109344"/>
              <a:ext cx="165367" cy="186330"/>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488" name="Oval 487">
              <a:extLst>
                <a:ext uri="{FF2B5EF4-FFF2-40B4-BE49-F238E27FC236}">
                  <a16:creationId xmlns:a16="http://schemas.microsoft.com/office/drawing/2014/main" id="{BBCD6698-FCCB-FA11-1C2E-6BD6B6588666}"/>
                </a:ext>
              </a:extLst>
            </p:cNvPr>
            <p:cNvSpPr/>
            <p:nvPr/>
          </p:nvSpPr>
          <p:spPr>
            <a:xfrm rot="2953248">
              <a:off x="3456906" y="3352703"/>
              <a:ext cx="165367" cy="186330"/>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9" name="Oval 488">
              <a:extLst>
                <a:ext uri="{FF2B5EF4-FFF2-40B4-BE49-F238E27FC236}">
                  <a16:creationId xmlns:a16="http://schemas.microsoft.com/office/drawing/2014/main" id="{5F133B11-CA7A-5FF1-8921-1A460F9B8CF2}"/>
                </a:ext>
              </a:extLst>
            </p:cNvPr>
            <p:cNvSpPr/>
            <p:nvPr/>
          </p:nvSpPr>
          <p:spPr>
            <a:xfrm rot="2953248">
              <a:off x="3351285" y="3226816"/>
              <a:ext cx="165367" cy="186330"/>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cxnSp>
          <p:nvCxnSpPr>
            <p:cNvPr id="445" name="Straight Arrow Connector 444">
              <a:extLst>
                <a:ext uri="{FF2B5EF4-FFF2-40B4-BE49-F238E27FC236}">
                  <a16:creationId xmlns:a16="http://schemas.microsoft.com/office/drawing/2014/main" id="{21AD05A0-A66B-94DD-BC3C-CF6F8358A6FD}"/>
                </a:ext>
              </a:extLst>
            </p:cNvPr>
            <p:cNvCxnSpPr>
              <a:cxnSpLocks/>
            </p:cNvCxnSpPr>
            <p:nvPr/>
          </p:nvCxnSpPr>
          <p:spPr>
            <a:xfrm>
              <a:off x="4303160" y="3092396"/>
              <a:ext cx="137023" cy="95715"/>
            </a:xfrm>
            <a:prstGeom prst="straightConnector1">
              <a:avLst/>
            </a:prstGeom>
            <a:noFill/>
            <a:ln w="19050" cap="flat" cmpd="sng" algn="ctr">
              <a:solidFill>
                <a:sysClr val="windowText" lastClr="000000"/>
              </a:solidFill>
              <a:prstDash val="solid"/>
              <a:miter lim="800000"/>
              <a:tailEnd type="triangle"/>
            </a:ln>
            <a:effectLst/>
          </p:spPr>
        </p:cxnSp>
        <p:cxnSp>
          <p:nvCxnSpPr>
            <p:cNvPr id="446" name="Straight Arrow Connector 445">
              <a:extLst>
                <a:ext uri="{FF2B5EF4-FFF2-40B4-BE49-F238E27FC236}">
                  <a16:creationId xmlns:a16="http://schemas.microsoft.com/office/drawing/2014/main" id="{FC24A260-42FB-DB95-B690-457490C5011B}"/>
                </a:ext>
              </a:extLst>
            </p:cNvPr>
            <p:cNvCxnSpPr>
              <a:cxnSpLocks/>
              <a:endCxn id="432" idx="5"/>
            </p:cNvCxnSpPr>
            <p:nvPr/>
          </p:nvCxnSpPr>
          <p:spPr>
            <a:xfrm flipH="1">
              <a:off x="6942771" y="4358245"/>
              <a:ext cx="245319" cy="10021"/>
            </a:xfrm>
            <a:prstGeom prst="straightConnector1">
              <a:avLst/>
            </a:prstGeom>
            <a:noFill/>
            <a:ln w="19050" cap="flat" cmpd="sng" algn="ctr">
              <a:solidFill>
                <a:sysClr val="windowText" lastClr="000000"/>
              </a:solidFill>
              <a:prstDash val="solid"/>
              <a:miter lim="800000"/>
              <a:tailEnd type="triangle"/>
            </a:ln>
            <a:effectLst/>
          </p:spPr>
        </p:cxnSp>
        <p:cxnSp>
          <p:nvCxnSpPr>
            <p:cNvPr id="447" name="Straight Arrow Connector 446">
              <a:extLst>
                <a:ext uri="{FF2B5EF4-FFF2-40B4-BE49-F238E27FC236}">
                  <a16:creationId xmlns:a16="http://schemas.microsoft.com/office/drawing/2014/main" id="{6F423967-D025-F8E2-7CDB-3099302DCFBA}"/>
                </a:ext>
              </a:extLst>
            </p:cNvPr>
            <p:cNvCxnSpPr>
              <a:cxnSpLocks/>
              <a:endCxn id="433" idx="3"/>
            </p:cNvCxnSpPr>
            <p:nvPr/>
          </p:nvCxnSpPr>
          <p:spPr>
            <a:xfrm flipH="1" flipV="1">
              <a:off x="7865852" y="3090043"/>
              <a:ext cx="226308" cy="18568"/>
            </a:xfrm>
            <a:prstGeom prst="straightConnector1">
              <a:avLst/>
            </a:prstGeom>
            <a:noFill/>
            <a:ln w="19050" cap="flat" cmpd="sng" algn="ctr">
              <a:solidFill>
                <a:sysClr val="windowText" lastClr="000000"/>
              </a:solidFill>
              <a:prstDash val="solid"/>
              <a:miter lim="800000"/>
              <a:tailEnd type="triangle"/>
            </a:ln>
            <a:effectLst/>
          </p:spPr>
        </p:cxnSp>
        <p:cxnSp>
          <p:nvCxnSpPr>
            <p:cNvPr id="448" name="Straight Connector 447">
              <a:extLst>
                <a:ext uri="{FF2B5EF4-FFF2-40B4-BE49-F238E27FC236}">
                  <a16:creationId xmlns:a16="http://schemas.microsoft.com/office/drawing/2014/main" id="{0DA943C2-0E5A-F689-214E-F76AF52519DA}"/>
                </a:ext>
              </a:extLst>
            </p:cNvPr>
            <p:cNvCxnSpPr>
              <a:cxnSpLocks/>
              <a:stCxn id="485" idx="7"/>
              <a:endCxn id="541" idx="2"/>
            </p:cNvCxnSpPr>
            <p:nvPr/>
          </p:nvCxnSpPr>
          <p:spPr>
            <a:xfrm>
              <a:off x="3588964" y="3325897"/>
              <a:ext cx="989788" cy="761568"/>
            </a:xfrm>
            <a:prstGeom prst="line">
              <a:avLst/>
            </a:prstGeom>
            <a:noFill/>
            <a:ln w="38100" cap="flat" cmpd="sng" algn="ctr">
              <a:solidFill>
                <a:srgbClr val="FF0000"/>
              </a:solidFill>
              <a:prstDash val="dash"/>
              <a:miter lim="800000"/>
            </a:ln>
            <a:effectLst/>
          </p:spPr>
        </p:cxnSp>
        <p:cxnSp>
          <p:nvCxnSpPr>
            <p:cNvPr id="449" name="Straight Connector 448">
              <a:extLst>
                <a:ext uri="{FF2B5EF4-FFF2-40B4-BE49-F238E27FC236}">
                  <a16:creationId xmlns:a16="http://schemas.microsoft.com/office/drawing/2014/main" id="{B3C0617E-BE11-89C3-8364-C61E03FEB583}"/>
                </a:ext>
              </a:extLst>
            </p:cNvPr>
            <p:cNvCxnSpPr>
              <a:cxnSpLocks/>
              <a:stCxn id="506" idx="7"/>
            </p:cNvCxnSpPr>
            <p:nvPr/>
          </p:nvCxnSpPr>
          <p:spPr>
            <a:xfrm>
              <a:off x="9444022" y="1561190"/>
              <a:ext cx="260441" cy="1061803"/>
            </a:xfrm>
            <a:prstGeom prst="line">
              <a:avLst/>
            </a:prstGeom>
            <a:noFill/>
            <a:ln w="38100" cap="flat" cmpd="sng" algn="ctr">
              <a:solidFill>
                <a:srgbClr val="FF0000"/>
              </a:solidFill>
              <a:prstDash val="dash"/>
              <a:miter lim="800000"/>
            </a:ln>
            <a:effectLst/>
          </p:spPr>
        </p:cxnSp>
        <p:cxnSp>
          <p:nvCxnSpPr>
            <p:cNvPr id="450" name="Straight Connector 449">
              <a:extLst>
                <a:ext uri="{FF2B5EF4-FFF2-40B4-BE49-F238E27FC236}">
                  <a16:creationId xmlns:a16="http://schemas.microsoft.com/office/drawing/2014/main" id="{29C0B405-F3E4-4DED-9D07-E2461422259F}"/>
                </a:ext>
              </a:extLst>
            </p:cNvPr>
            <p:cNvCxnSpPr>
              <a:cxnSpLocks/>
              <a:stCxn id="499" idx="0"/>
              <a:endCxn id="513" idx="4"/>
            </p:cNvCxnSpPr>
            <p:nvPr/>
          </p:nvCxnSpPr>
          <p:spPr>
            <a:xfrm>
              <a:off x="9733363" y="2599862"/>
              <a:ext cx="1002450" cy="411946"/>
            </a:xfrm>
            <a:prstGeom prst="line">
              <a:avLst/>
            </a:prstGeom>
            <a:noFill/>
            <a:ln w="38100" cap="flat" cmpd="sng" algn="ctr">
              <a:solidFill>
                <a:srgbClr val="FF0000"/>
              </a:solidFill>
              <a:prstDash val="dash"/>
              <a:miter lim="800000"/>
            </a:ln>
            <a:effectLst/>
          </p:spPr>
        </p:cxnSp>
        <p:cxnSp>
          <p:nvCxnSpPr>
            <p:cNvPr id="452" name="Straight Connector 451">
              <a:extLst>
                <a:ext uri="{FF2B5EF4-FFF2-40B4-BE49-F238E27FC236}">
                  <a16:creationId xmlns:a16="http://schemas.microsoft.com/office/drawing/2014/main" id="{B01C391D-BD45-9EC1-542D-8E8893BB4A52}"/>
                </a:ext>
              </a:extLst>
            </p:cNvPr>
            <p:cNvCxnSpPr>
              <a:cxnSpLocks/>
              <a:stCxn id="541" idx="1"/>
              <a:endCxn id="492" idx="1"/>
            </p:cNvCxnSpPr>
            <p:nvPr/>
          </p:nvCxnSpPr>
          <p:spPr>
            <a:xfrm flipV="1">
              <a:off x="4602024" y="3535433"/>
              <a:ext cx="1003830" cy="539305"/>
            </a:xfrm>
            <a:prstGeom prst="line">
              <a:avLst/>
            </a:prstGeom>
            <a:noFill/>
            <a:ln w="38100" cap="flat" cmpd="sng" algn="ctr">
              <a:solidFill>
                <a:srgbClr val="FF0000"/>
              </a:solidFill>
              <a:prstDash val="dash"/>
              <a:miter lim="800000"/>
            </a:ln>
            <a:effectLst/>
          </p:spPr>
        </p:cxnSp>
        <p:sp>
          <p:nvSpPr>
            <p:cNvPr id="478" name="Oval 477">
              <a:extLst>
                <a:ext uri="{FF2B5EF4-FFF2-40B4-BE49-F238E27FC236}">
                  <a16:creationId xmlns:a16="http://schemas.microsoft.com/office/drawing/2014/main" id="{3507FF0F-38BA-B70C-4F35-17F52CCC918C}"/>
                </a:ext>
              </a:extLst>
            </p:cNvPr>
            <p:cNvSpPr/>
            <p:nvPr/>
          </p:nvSpPr>
          <p:spPr>
            <a:xfrm rot="2953248">
              <a:off x="6106010" y="1590479"/>
              <a:ext cx="65266" cy="70747"/>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9" name="Oval 478">
              <a:extLst>
                <a:ext uri="{FF2B5EF4-FFF2-40B4-BE49-F238E27FC236}">
                  <a16:creationId xmlns:a16="http://schemas.microsoft.com/office/drawing/2014/main" id="{0262546B-ACFC-0D31-310D-CD7C6008C83B}"/>
                </a:ext>
              </a:extLst>
            </p:cNvPr>
            <p:cNvSpPr/>
            <p:nvPr/>
          </p:nvSpPr>
          <p:spPr>
            <a:xfrm rot="2953248">
              <a:off x="6174473" y="1537342"/>
              <a:ext cx="165367" cy="186330"/>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0" name="Oval 479">
              <a:extLst>
                <a:ext uri="{FF2B5EF4-FFF2-40B4-BE49-F238E27FC236}">
                  <a16:creationId xmlns:a16="http://schemas.microsoft.com/office/drawing/2014/main" id="{001857D3-FAE1-9FC8-9EF2-C0BAC7FC310D}"/>
                </a:ext>
              </a:extLst>
            </p:cNvPr>
            <p:cNvSpPr/>
            <p:nvPr/>
          </p:nvSpPr>
          <p:spPr>
            <a:xfrm rot="2953248">
              <a:off x="6068851" y="1411454"/>
              <a:ext cx="165367" cy="186330"/>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481" name="Oval 480">
              <a:extLst>
                <a:ext uri="{FF2B5EF4-FFF2-40B4-BE49-F238E27FC236}">
                  <a16:creationId xmlns:a16="http://schemas.microsoft.com/office/drawing/2014/main" id="{8EFE4D9C-892E-AFEC-EED1-012190CAFDDF}"/>
                </a:ext>
              </a:extLst>
            </p:cNvPr>
            <p:cNvSpPr/>
            <p:nvPr/>
          </p:nvSpPr>
          <p:spPr>
            <a:xfrm rot="2953248">
              <a:off x="6042066" y="1654813"/>
              <a:ext cx="165367" cy="186330"/>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82" name="Oval 481">
              <a:extLst>
                <a:ext uri="{FF2B5EF4-FFF2-40B4-BE49-F238E27FC236}">
                  <a16:creationId xmlns:a16="http://schemas.microsoft.com/office/drawing/2014/main" id="{CDDD7F79-D68E-E05E-3085-AAB3D4F8712F}"/>
                </a:ext>
              </a:extLst>
            </p:cNvPr>
            <p:cNvSpPr/>
            <p:nvPr/>
          </p:nvSpPr>
          <p:spPr>
            <a:xfrm rot="2953248">
              <a:off x="5936445" y="1528926"/>
              <a:ext cx="165367" cy="186330"/>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69" name="Oval 468">
              <a:extLst>
                <a:ext uri="{FF2B5EF4-FFF2-40B4-BE49-F238E27FC236}">
                  <a16:creationId xmlns:a16="http://schemas.microsoft.com/office/drawing/2014/main" id="{C2CEB359-E694-DDD1-F237-8430D1C8750C}"/>
                </a:ext>
              </a:extLst>
            </p:cNvPr>
            <p:cNvSpPr/>
            <p:nvPr/>
          </p:nvSpPr>
          <p:spPr>
            <a:xfrm rot="21134654">
              <a:off x="7404422" y="1127464"/>
              <a:ext cx="613897" cy="1301976"/>
            </a:xfrm>
            <a:prstGeom prst="ellipse">
              <a:avLst/>
            </a:prstGeom>
            <a:solidFill>
              <a:srgbClr val="0F9ED5">
                <a:lumMod val="60000"/>
                <a:lumOff val="40000"/>
                <a:alpha val="28000"/>
              </a:srgbClr>
            </a:solidFill>
            <a:ln w="19050" cap="flat" cmpd="sng" algn="ctr">
              <a:solidFill>
                <a:srgbClr val="0F9ED5">
                  <a:lumMod val="60000"/>
                  <a:lumOff val="40000"/>
                </a:srgbClr>
              </a:solidFill>
              <a:prstDash val="solid"/>
              <a:miter lim="800000"/>
            </a:ln>
            <a:effectLst/>
          </p:spPr>
          <p:txBody>
            <a:bodyPr rtlCol="0" anchor="ctr"/>
            <a:lstStyle/>
            <a:p>
              <a:pPr algn="ctr" defTabSz="914400"/>
              <a:endParaRPr lang="en-US" kern="0" dirty="0">
                <a:solidFill>
                  <a:prstClr val="white"/>
                </a:solidFill>
                <a:latin typeface="Aptos" panose="02110004020202020204"/>
              </a:endParaRPr>
            </a:p>
          </p:txBody>
        </p:sp>
        <p:grpSp>
          <p:nvGrpSpPr>
            <p:cNvPr id="470" name="Group 469">
              <a:extLst>
                <a:ext uri="{FF2B5EF4-FFF2-40B4-BE49-F238E27FC236}">
                  <a16:creationId xmlns:a16="http://schemas.microsoft.com/office/drawing/2014/main" id="{5AB3D5D0-129C-0687-5AC8-175C0FF0679B}"/>
                </a:ext>
              </a:extLst>
            </p:cNvPr>
            <p:cNvGrpSpPr/>
            <p:nvPr/>
          </p:nvGrpSpPr>
          <p:grpSpPr>
            <a:xfrm rot="1004575">
              <a:off x="7518524" y="1606988"/>
              <a:ext cx="413302" cy="392527"/>
              <a:chOff x="3342174" y="5379353"/>
              <a:chExt cx="371192" cy="340105"/>
            </a:xfrm>
          </p:grpSpPr>
          <p:sp>
            <p:nvSpPr>
              <p:cNvPr id="471" name="Oval 470">
                <a:extLst>
                  <a:ext uri="{FF2B5EF4-FFF2-40B4-BE49-F238E27FC236}">
                    <a16:creationId xmlns:a16="http://schemas.microsoft.com/office/drawing/2014/main" id="{86B7D13F-1A98-A7C4-D0AC-2469EF57B3CF}"/>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2" name="Oval 471">
                <a:extLst>
                  <a:ext uri="{FF2B5EF4-FFF2-40B4-BE49-F238E27FC236}">
                    <a16:creationId xmlns:a16="http://schemas.microsoft.com/office/drawing/2014/main" id="{42DAE5FE-A27E-5343-F68C-F808048A10B5}"/>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3" name="Oval 472">
                <a:extLst>
                  <a:ext uri="{FF2B5EF4-FFF2-40B4-BE49-F238E27FC236}">
                    <a16:creationId xmlns:a16="http://schemas.microsoft.com/office/drawing/2014/main" id="{5781A238-6679-89F1-8D82-63255B8F34C3}"/>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474" name="Oval 473">
                <a:extLst>
                  <a:ext uri="{FF2B5EF4-FFF2-40B4-BE49-F238E27FC236}">
                    <a16:creationId xmlns:a16="http://schemas.microsoft.com/office/drawing/2014/main" id="{7878E7EA-B961-E59E-729E-DFC9568DFCE7}"/>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75" name="Oval 474">
                <a:extLst>
                  <a:ext uri="{FF2B5EF4-FFF2-40B4-BE49-F238E27FC236}">
                    <a16:creationId xmlns:a16="http://schemas.microsoft.com/office/drawing/2014/main" id="{C9E810B9-6669-E54F-4710-C25D0179600A}"/>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62" name="Oval 461">
              <a:extLst>
                <a:ext uri="{FF2B5EF4-FFF2-40B4-BE49-F238E27FC236}">
                  <a16:creationId xmlns:a16="http://schemas.microsoft.com/office/drawing/2014/main" id="{35A4241B-1D29-DD98-5500-DF942C173D95}"/>
                </a:ext>
              </a:extLst>
            </p:cNvPr>
            <p:cNvSpPr/>
            <p:nvPr/>
          </p:nvSpPr>
          <p:spPr>
            <a:xfrm rot="18306629">
              <a:off x="6044419" y="2252006"/>
              <a:ext cx="613897" cy="1296013"/>
            </a:xfrm>
            <a:prstGeom prst="ellipse">
              <a:avLst/>
            </a:prstGeom>
            <a:solidFill>
              <a:srgbClr val="A02B93">
                <a:lumMod val="60000"/>
                <a:lumOff val="40000"/>
                <a:alpha val="21000"/>
              </a:srgbClr>
            </a:solidFill>
            <a:ln w="19050" cap="flat" cmpd="sng" algn="ctr">
              <a:solidFill>
                <a:srgbClr val="A02B93">
                  <a:lumMod val="60000"/>
                  <a:lumOff val="40000"/>
                </a:srgbClr>
              </a:solidFill>
              <a:prstDash val="solid"/>
              <a:miter lim="800000"/>
            </a:ln>
            <a:effectLst/>
          </p:spPr>
          <p:txBody>
            <a:bodyPr rtlCol="0" anchor="ctr"/>
            <a:lstStyle/>
            <a:p>
              <a:pPr algn="ctr" defTabSz="914400"/>
              <a:endParaRPr lang="en-US" kern="0" dirty="0">
                <a:solidFill>
                  <a:prstClr val="white"/>
                </a:solidFill>
                <a:latin typeface="Aptos" panose="02110004020202020204"/>
              </a:endParaRPr>
            </a:p>
          </p:txBody>
        </p:sp>
        <p:sp>
          <p:nvSpPr>
            <p:cNvPr id="464" name="Oval 463">
              <a:extLst>
                <a:ext uri="{FF2B5EF4-FFF2-40B4-BE49-F238E27FC236}">
                  <a16:creationId xmlns:a16="http://schemas.microsoft.com/office/drawing/2014/main" id="{105682ED-7A06-D6F4-DAFA-2D103F20777C}"/>
                </a:ext>
              </a:extLst>
            </p:cNvPr>
            <p:cNvSpPr/>
            <p:nvPr/>
          </p:nvSpPr>
          <p:spPr>
            <a:xfrm rot="2054086">
              <a:off x="6329506" y="2835690"/>
              <a:ext cx="65266" cy="70747"/>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5" name="Oval 464">
              <a:extLst>
                <a:ext uri="{FF2B5EF4-FFF2-40B4-BE49-F238E27FC236}">
                  <a16:creationId xmlns:a16="http://schemas.microsoft.com/office/drawing/2014/main" id="{1F44663F-CF4C-26D3-29E5-908218B6082A}"/>
                </a:ext>
              </a:extLst>
            </p:cNvPr>
            <p:cNvSpPr/>
            <p:nvPr/>
          </p:nvSpPr>
          <p:spPr>
            <a:xfrm rot="2054086">
              <a:off x="6395143" y="2751748"/>
              <a:ext cx="165367" cy="186330"/>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66" name="Oval 465">
              <a:extLst>
                <a:ext uri="{FF2B5EF4-FFF2-40B4-BE49-F238E27FC236}">
                  <a16:creationId xmlns:a16="http://schemas.microsoft.com/office/drawing/2014/main" id="{22D59F39-9F6A-583F-A141-ED9759F86582}"/>
                </a:ext>
              </a:extLst>
            </p:cNvPr>
            <p:cNvSpPr/>
            <p:nvPr/>
          </p:nvSpPr>
          <p:spPr>
            <a:xfrm rot="2054086">
              <a:off x="6260560" y="2657454"/>
              <a:ext cx="165367" cy="186330"/>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467" name="Oval 466">
              <a:extLst>
                <a:ext uri="{FF2B5EF4-FFF2-40B4-BE49-F238E27FC236}">
                  <a16:creationId xmlns:a16="http://schemas.microsoft.com/office/drawing/2014/main" id="{5F94B7C7-0DE6-E13A-5063-C318BC25CA4A}"/>
                </a:ext>
              </a:extLst>
            </p:cNvPr>
            <p:cNvSpPr/>
            <p:nvPr/>
          </p:nvSpPr>
          <p:spPr>
            <a:xfrm rot="2054086">
              <a:off x="6297614" y="2899463"/>
              <a:ext cx="165367" cy="186330"/>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468" name="Oval 467">
              <a:extLst>
                <a:ext uri="{FF2B5EF4-FFF2-40B4-BE49-F238E27FC236}">
                  <a16:creationId xmlns:a16="http://schemas.microsoft.com/office/drawing/2014/main" id="{D841DED2-9592-8CFC-F48E-79237B31AB7B}"/>
                </a:ext>
              </a:extLst>
            </p:cNvPr>
            <p:cNvSpPr/>
            <p:nvPr/>
          </p:nvSpPr>
          <p:spPr>
            <a:xfrm rot="2054086">
              <a:off x="6163033" y="2805168"/>
              <a:ext cx="165367" cy="186330"/>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cxnSp>
          <p:nvCxnSpPr>
            <p:cNvPr id="457" name="Straight Connector 456">
              <a:extLst>
                <a:ext uri="{FF2B5EF4-FFF2-40B4-BE49-F238E27FC236}">
                  <a16:creationId xmlns:a16="http://schemas.microsoft.com/office/drawing/2014/main" id="{E76E244B-9210-5F48-8EA7-B5B8F2C0CC6F}"/>
                </a:ext>
              </a:extLst>
            </p:cNvPr>
            <p:cNvCxnSpPr>
              <a:cxnSpLocks/>
              <a:stCxn id="478" idx="5"/>
              <a:endCxn id="464" idx="1"/>
            </p:cNvCxnSpPr>
            <p:nvPr/>
          </p:nvCxnSpPr>
          <p:spPr>
            <a:xfrm>
              <a:off x="6136244" y="1657949"/>
              <a:ext cx="219250" cy="1181791"/>
            </a:xfrm>
            <a:prstGeom prst="line">
              <a:avLst/>
            </a:prstGeom>
            <a:noFill/>
            <a:ln w="38100" cap="flat" cmpd="sng" algn="ctr">
              <a:solidFill>
                <a:srgbClr val="FF0000"/>
              </a:solidFill>
              <a:prstDash val="dash"/>
              <a:miter lim="800000"/>
            </a:ln>
            <a:effectLst/>
          </p:spPr>
        </p:cxnSp>
        <p:cxnSp>
          <p:nvCxnSpPr>
            <p:cNvPr id="458" name="Straight Connector 457">
              <a:extLst>
                <a:ext uri="{FF2B5EF4-FFF2-40B4-BE49-F238E27FC236}">
                  <a16:creationId xmlns:a16="http://schemas.microsoft.com/office/drawing/2014/main" id="{B8D800A6-381C-A20A-2154-9343B71ED2B7}"/>
                </a:ext>
              </a:extLst>
            </p:cNvPr>
            <p:cNvCxnSpPr>
              <a:cxnSpLocks/>
              <a:stCxn id="478" idx="7"/>
              <a:endCxn id="471" idx="4"/>
            </p:cNvCxnSpPr>
            <p:nvPr/>
          </p:nvCxnSpPr>
          <p:spPr>
            <a:xfrm>
              <a:off x="6174124" y="1628007"/>
              <a:ext cx="1516664" cy="179536"/>
            </a:xfrm>
            <a:prstGeom prst="line">
              <a:avLst/>
            </a:prstGeom>
            <a:noFill/>
            <a:ln w="38100" cap="flat" cmpd="sng" algn="ctr">
              <a:solidFill>
                <a:srgbClr val="FF0000"/>
              </a:solidFill>
              <a:prstDash val="dash"/>
              <a:miter lim="800000"/>
            </a:ln>
            <a:effectLst/>
          </p:spPr>
        </p:cxnSp>
        <p:sp>
          <p:nvSpPr>
            <p:cNvPr id="459" name="Freeform 458">
              <a:extLst>
                <a:ext uri="{FF2B5EF4-FFF2-40B4-BE49-F238E27FC236}">
                  <a16:creationId xmlns:a16="http://schemas.microsoft.com/office/drawing/2014/main" id="{DC4097EA-DFB0-EB4D-83FB-5F1D2FA91D6B}"/>
                </a:ext>
              </a:extLst>
            </p:cNvPr>
            <p:cNvSpPr/>
            <p:nvPr/>
          </p:nvSpPr>
          <p:spPr>
            <a:xfrm rot="508379">
              <a:off x="5323581" y="2207782"/>
              <a:ext cx="424392" cy="1006866"/>
            </a:xfrm>
            <a:custGeom>
              <a:avLst/>
              <a:gdLst>
                <a:gd name="csX0" fmla="*/ 12362 w 424392"/>
                <a:gd name="csY0" fmla="*/ 1006866 h 1006866"/>
                <a:gd name="csX1" fmla="*/ 51603 w 424392"/>
                <a:gd name="csY1" fmla="*/ 458483 h 1006866"/>
                <a:gd name="csX2" fmla="*/ 424392 w 424392"/>
                <a:gd name="csY2" fmla="*/ 0 h 1006866"/>
              </a:gdLst>
              <a:ahLst/>
              <a:cxnLst>
                <a:cxn ang="0">
                  <a:pos x="csX0" y="csY0"/>
                </a:cxn>
                <a:cxn ang="0">
                  <a:pos x="csX1" y="csY1"/>
                </a:cxn>
                <a:cxn ang="0">
                  <a:pos x="csX2" y="csY2"/>
                </a:cxn>
              </a:cxnLst>
              <a:rect l="l" t="t" r="r" b="b"/>
              <a:pathLst>
                <a:path w="424392" h="1006866" extrusionOk="0">
                  <a:moveTo>
                    <a:pt x="12362" y="1006866"/>
                  </a:moveTo>
                  <a:cubicBezTo>
                    <a:pt x="-47539" y="788707"/>
                    <a:pt x="-27717" y="630290"/>
                    <a:pt x="51603" y="458483"/>
                  </a:cubicBezTo>
                  <a:cubicBezTo>
                    <a:pt x="159320" y="298892"/>
                    <a:pt x="232100" y="146615"/>
                    <a:pt x="424392" y="0"/>
                  </a:cubicBezTo>
                </a:path>
              </a:pathLst>
            </a:custGeom>
            <a:noFill/>
            <a:ln w="66675" cap="flat" cmpd="sng" algn="ctr">
              <a:solidFill>
                <a:srgbClr val="196B24">
                  <a:lumMod val="75000"/>
                </a:srgbClr>
              </a:solidFill>
              <a:prstDash val="solid"/>
              <a:miter lim="800000"/>
              <a:headEnd type="none"/>
              <a:tailEnd type="stealth"/>
              <a:extLst>
                <a:ext uri="{C807C97D-BFC1-408E-A445-0C87EB9F89A2}">
                  <ask:lineSketchStyleProps xmlns:ask="http://schemas.microsoft.com/office/drawing/2018/sketchyshapes" sd="1219033472">
                    <a:custGeom>
                      <a:avLst/>
                      <a:gdLst>
                        <a:gd name="csX0" fmla="*/ 14586 w 500723"/>
                        <a:gd name="csY0" fmla="*/ 1296365 h 1296365"/>
                        <a:gd name="csX1" fmla="*/ 60885 w 500723"/>
                        <a:gd name="csY1" fmla="*/ 590309 h 1296365"/>
                        <a:gd name="csX2" fmla="*/ 500723 w 500723"/>
                        <a:gd name="csY2" fmla="*/ 0 h 1296365"/>
                      </a:gdLst>
                      <a:ahLst/>
                      <a:cxnLst>
                        <a:cxn ang="0">
                          <a:pos x="csX0" y="csY0"/>
                        </a:cxn>
                        <a:cxn ang="0">
                          <a:pos x="csX1" y="csY1"/>
                        </a:cxn>
                        <a:cxn ang="0">
                          <a:pos x="csX2" y="csY2"/>
                        </a:cxn>
                      </a:cxnLst>
                      <a:rect l="l" t="t" r="r" b="b"/>
                      <a:pathLst>
                        <a:path w="500723" h="1296365">
                          <a:moveTo>
                            <a:pt x="14586" y="1296365"/>
                          </a:moveTo>
                          <a:cubicBezTo>
                            <a:pt x="-2776" y="1051367"/>
                            <a:pt x="-20138" y="806370"/>
                            <a:pt x="60885" y="590309"/>
                          </a:cubicBezTo>
                          <a:cubicBezTo>
                            <a:pt x="141908" y="374248"/>
                            <a:pt x="321315" y="187124"/>
                            <a:pt x="500723" y="0"/>
                          </a:cubicBezTo>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61" name="Freeform 460">
              <a:extLst>
                <a:ext uri="{FF2B5EF4-FFF2-40B4-BE49-F238E27FC236}">
                  <a16:creationId xmlns:a16="http://schemas.microsoft.com/office/drawing/2014/main" id="{A3B955BE-CA57-A2B8-94DF-79CE15BA984E}"/>
                </a:ext>
              </a:extLst>
            </p:cNvPr>
            <p:cNvSpPr/>
            <p:nvPr/>
          </p:nvSpPr>
          <p:spPr>
            <a:xfrm>
              <a:off x="8041567" y="2088472"/>
              <a:ext cx="678391" cy="422524"/>
            </a:xfrm>
            <a:custGeom>
              <a:avLst/>
              <a:gdLst>
                <a:gd name="csX0" fmla="*/ 0 w 1111170"/>
                <a:gd name="csY0" fmla="*/ 0 h 544010"/>
                <a:gd name="csX1" fmla="*/ 324091 w 1111170"/>
                <a:gd name="csY1" fmla="*/ 416689 h 544010"/>
                <a:gd name="csX2" fmla="*/ 1111170 w 1111170"/>
                <a:gd name="csY2" fmla="*/ 544010 h 544010"/>
              </a:gdLst>
              <a:ahLst/>
              <a:cxnLst>
                <a:cxn ang="0">
                  <a:pos x="csX0" y="csY0"/>
                </a:cxn>
                <a:cxn ang="0">
                  <a:pos x="csX1" y="csY1"/>
                </a:cxn>
                <a:cxn ang="0">
                  <a:pos x="csX2" y="csY2"/>
                </a:cxn>
              </a:cxnLst>
              <a:rect l="l" t="t" r="r" b="b"/>
              <a:pathLst>
                <a:path w="1111170" h="544010">
                  <a:moveTo>
                    <a:pt x="0" y="0"/>
                  </a:moveTo>
                  <a:cubicBezTo>
                    <a:pt x="69448" y="163010"/>
                    <a:pt x="138896" y="326021"/>
                    <a:pt x="324091" y="416689"/>
                  </a:cubicBezTo>
                  <a:cubicBezTo>
                    <a:pt x="509286" y="507357"/>
                    <a:pt x="810228" y="525683"/>
                    <a:pt x="1111170" y="544010"/>
                  </a:cubicBezTo>
                </a:path>
              </a:pathLst>
            </a:custGeom>
            <a:noFill/>
            <a:ln w="66675" cap="flat" cmpd="sng" algn="ctr">
              <a:solidFill>
                <a:srgbClr val="196B24">
                  <a:lumMod val="75000"/>
                </a:srgbClr>
              </a:solidFill>
              <a:prstDash val="solid"/>
              <a:miter lim="800000"/>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547" name="Picture 546">
              <a:extLst>
                <a:ext uri="{FF2B5EF4-FFF2-40B4-BE49-F238E27FC236}">
                  <a16:creationId xmlns:a16="http://schemas.microsoft.com/office/drawing/2014/main" id="{6B9C44DD-D099-0AD2-8A42-295D44E13071}"/>
                </a:ext>
              </a:extLst>
            </p:cNvPr>
            <p:cNvPicPr>
              <a:picLocks noChangeAspect="1"/>
            </p:cNvPicPr>
            <p:nvPr/>
          </p:nvPicPr>
          <p:blipFill>
            <a:blip r:embed="rId4"/>
            <a:stretch>
              <a:fillRect/>
            </a:stretch>
          </p:blipFill>
          <p:spPr>
            <a:xfrm>
              <a:off x="7278132" y="4243945"/>
              <a:ext cx="292100" cy="228600"/>
            </a:xfrm>
            <a:prstGeom prst="rect">
              <a:avLst/>
            </a:prstGeom>
          </p:spPr>
        </p:pic>
        <p:pic>
          <p:nvPicPr>
            <p:cNvPr id="548" name="Picture 547">
              <a:extLst>
                <a:ext uri="{FF2B5EF4-FFF2-40B4-BE49-F238E27FC236}">
                  <a16:creationId xmlns:a16="http://schemas.microsoft.com/office/drawing/2014/main" id="{96B4B33D-7705-30D0-0CD9-C4E6C22618B5}"/>
                </a:ext>
              </a:extLst>
            </p:cNvPr>
            <p:cNvPicPr>
              <a:picLocks noChangeAspect="1"/>
            </p:cNvPicPr>
            <p:nvPr/>
          </p:nvPicPr>
          <p:blipFill>
            <a:blip r:embed="rId5"/>
            <a:stretch>
              <a:fillRect/>
            </a:stretch>
          </p:blipFill>
          <p:spPr>
            <a:xfrm>
              <a:off x="4168394" y="2841249"/>
              <a:ext cx="292100" cy="228600"/>
            </a:xfrm>
            <a:prstGeom prst="rect">
              <a:avLst/>
            </a:prstGeom>
          </p:spPr>
        </p:pic>
        <p:pic>
          <p:nvPicPr>
            <p:cNvPr id="549" name="Picture 548">
              <a:extLst>
                <a:ext uri="{FF2B5EF4-FFF2-40B4-BE49-F238E27FC236}">
                  <a16:creationId xmlns:a16="http://schemas.microsoft.com/office/drawing/2014/main" id="{6CA13FBC-8A89-139C-2D85-67F07DBBE3CC}"/>
                </a:ext>
              </a:extLst>
            </p:cNvPr>
            <p:cNvPicPr>
              <a:picLocks noChangeAspect="1"/>
            </p:cNvPicPr>
            <p:nvPr/>
          </p:nvPicPr>
          <p:blipFill>
            <a:blip r:embed="rId6"/>
            <a:stretch>
              <a:fillRect/>
            </a:stretch>
          </p:blipFill>
          <p:spPr>
            <a:xfrm>
              <a:off x="8147039" y="3056079"/>
              <a:ext cx="292100" cy="228600"/>
            </a:xfrm>
            <a:prstGeom prst="rect">
              <a:avLst/>
            </a:prstGeom>
          </p:spPr>
        </p:pic>
        <p:pic>
          <p:nvPicPr>
            <p:cNvPr id="552" name="Picture 551">
              <a:extLst>
                <a:ext uri="{FF2B5EF4-FFF2-40B4-BE49-F238E27FC236}">
                  <a16:creationId xmlns:a16="http://schemas.microsoft.com/office/drawing/2014/main" id="{03BB439E-C879-0E59-037F-8FF04F4D8FE6}"/>
                </a:ext>
              </a:extLst>
            </p:cNvPr>
            <p:cNvPicPr>
              <a:picLocks noChangeAspect="1"/>
            </p:cNvPicPr>
            <p:nvPr/>
          </p:nvPicPr>
          <p:blipFill>
            <a:blip r:embed="rId7"/>
            <a:stretch>
              <a:fillRect/>
            </a:stretch>
          </p:blipFill>
          <p:spPr>
            <a:xfrm>
              <a:off x="675541" y="4604469"/>
              <a:ext cx="177800" cy="190500"/>
            </a:xfrm>
            <a:prstGeom prst="rect">
              <a:avLst/>
            </a:prstGeom>
          </p:spPr>
        </p:pic>
        <p:cxnSp>
          <p:nvCxnSpPr>
            <p:cNvPr id="553" name="Straight Arrow Connector 552">
              <a:extLst>
                <a:ext uri="{FF2B5EF4-FFF2-40B4-BE49-F238E27FC236}">
                  <a16:creationId xmlns:a16="http://schemas.microsoft.com/office/drawing/2014/main" id="{A4DC5CBB-1B9F-D72D-22BB-E9B9D801F9F9}"/>
                </a:ext>
              </a:extLst>
            </p:cNvPr>
            <p:cNvCxnSpPr>
              <a:cxnSpLocks/>
            </p:cNvCxnSpPr>
            <p:nvPr/>
          </p:nvCxnSpPr>
          <p:spPr>
            <a:xfrm flipV="1">
              <a:off x="895755" y="4314092"/>
              <a:ext cx="398509" cy="290377"/>
            </a:xfrm>
            <a:prstGeom prst="straightConnector1">
              <a:avLst/>
            </a:prstGeom>
            <a:noFill/>
            <a:ln w="19050" cap="flat" cmpd="sng" algn="ctr">
              <a:solidFill>
                <a:sysClr val="windowText" lastClr="000000"/>
              </a:solidFill>
              <a:prstDash val="solid"/>
              <a:miter lim="800000"/>
              <a:tailEnd type="triangle"/>
            </a:ln>
            <a:effectLst/>
          </p:spPr>
        </p:cxnSp>
        <p:grpSp>
          <p:nvGrpSpPr>
            <p:cNvPr id="19" name="Group 18">
              <a:extLst>
                <a:ext uri="{FF2B5EF4-FFF2-40B4-BE49-F238E27FC236}">
                  <a16:creationId xmlns:a16="http://schemas.microsoft.com/office/drawing/2014/main" id="{E6AAD2EA-6518-02D7-4676-CB3E2BF67729}"/>
                </a:ext>
              </a:extLst>
            </p:cNvPr>
            <p:cNvGrpSpPr/>
            <p:nvPr/>
          </p:nvGrpSpPr>
          <p:grpSpPr>
            <a:xfrm>
              <a:off x="1186773" y="3084095"/>
              <a:ext cx="500568" cy="522720"/>
              <a:chOff x="1186773" y="3084095"/>
              <a:chExt cx="500568" cy="522720"/>
            </a:xfrm>
          </p:grpSpPr>
          <p:grpSp>
            <p:nvGrpSpPr>
              <p:cNvPr id="519" name="Group 518">
                <a:extLst>
                  <a:ext uri="{FF2B5EF4-FFF2-40B4-BE49-F238E27FC236}">
                    <a16:creationId xmlns:a16="http://schemas.microsoft.com/office/drawing/2014/main" id="{67D1EF8D-9090-B609-71EE-5D0E010C0FE0}"/>
                  </a:ext>
                </a:extLst>
              </p:cNvPr>
              <p:cNvGrpSpPr/>
              <p:nvPr/>
            </p:nvGrpSpPr>
            <p:grpSpPr>
              <a:xfrm rot="21341816">
                <a:off x="1274039" y="3214288"/>
                <a:ext cx="413302" cy="392527"/>
                <a:chOff x="3342174" y="5379353"/>
                <a:chExt cx="371192" cy="340105"/>
              </a:xfrm>
            </p:grpSpPr>
            <p:sp>
              <p:nvSpPr>
                <p:cNvPr id="520" name="Oval 519">
                  <a:extLst>
                    <a:ext uri="{FF2B5EF4-FFF2-40B4-BE49-F238E27FC236}">
                      <a16:creationId xmlns:a16="http://schemas.microsoft.com/office/drawing/2014/main" id="{8C38FF94-3AA7-7739-1B63-547F717DC722}"/>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1" name="Oval 520">
                  <a:extLst>
                    <a:ext uri="{FF2B5EF4-FFF2-40B4-BE49-F238E27FC236}">
                      <a16:creationId xmlns:a16="http://schemas.microsoft.com/office/drawing/2014/main" id="{1F63AC39-FE16-4250-209B-11F10F90D196}"/>
                    </a:ext>
                  </a:extLst>
                </p:cNvPr>
                <p:cNvSpPr/>
                <p:nvPr/>
              </p:nvSpPr>
              <p:spPr>
                <a:xfrm rot="3890415">
                  <a:off x="3558053" y="5497009"/>
                  <a:ext cx="143282" cy="167345"/>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22" name="Oval 521">
                  <a:extLst>
                    <a:ext uri="{FF2B5EF4-FFF2-40B4-BE49-F238E27FC236}">
                      <a16:creationId xmlns:a16="http://schemas.microsoft.com/office/drawing/2014/main" id="{C023AEED-1056-FF63-91F8-52709A573587}"/>
                    </a:ext>
                  </a:extLst>
                </p:cNvPr>
                <p:cNvSpPr/>
                <p:nvPr/>
              </p:nvSpPr>
              <p:spPr>
                <a:xfrm rot="3890415">
                  <a:off x="3497137" y="5367321"/>
                  <a:ext cx="143282" cy="167345"/>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23" name="Oval 522">
                  <a:extLst>
                    <a:ext uri="{FF2B5EF4-FFF2-40B4-BE49-F238E27FC236}">
                      <a16:creationId xmlns:a16="http://schemas.microsoft.com/office/drawing/2014/main" id="{FE436004-7508-24A3-0D56-E1329FE97802}"/>
                    </a:ext>
                  </a:extLst>
                </p:cNvPr>
                <p:cNvSpPr/>
                <p:nvPr/>
              </p:nvSpPr>
              <p:spPr>
                <a:xfrm rot="3890415">
                  <a:off x="3415121" y="5564144"/>
                  <a:ext cx="143282" cy="167345"/>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24" name="Oval 523">
                  <a:extLst>
                    <a:ext uri="{FF2B5EF4-FFF2-40B4-BE49-F238E27FC236}">
                      <a16:creationId xmlns:a16="http://schemas.microsoft.com/office/drawing/2014/main" id="{1A72773D-CFBE-3FB7-B7A1-2BB648B5F158}"/>
                    </a:ext>
                  </a:extLst>
                </p:cNvPr>
                <p:cNvSpPr/>
                <p:nvPr/>
              </p:nvSpPr>
              <p:spPr>
                <a:xfrm rot="3890415">
                  <a:off x="3354206" y="5434456"/>
                  <a:ext cx="143282" cy="167345"/>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pic>
            <p:nvPicPr>
              <p:cNvPr id="14" name="Picture 13">
                <a:extLst>
                  <a:ext uri="{FF2B5EF4-FFF2-40B4-BE49-F238E27FC236}">
                    <a16:creationId xmlns:a16="http://schemas.microsoft.com/office/drawing/2014/main" id="{F7F1D957-5ED0-D1B8-AAAF-CAC8EC273E14}"/>
                  </a:ext>
                </a:extLst>
              </p:cNvPr>
              <p:cNvPicPr>
                <a:picLocks noChangeAspect="1"/>
              </p:cNvPicPr>
              <p:nvPr/>
            </p:nvPicPr>
            <p:blipFill>
              <a:blip r:embed="rId8"/>
              <a:stretch>
                <a:fillRect/>
              </a:stretch>
            </p:blipFill>
            <p:spPr>
              <a:xfrm>
                <a:off x="1186773" y="3084095"/>
                <a:ext cx="197651" cy="170699"/>
              </a:xfrm>
              <a:prstGeom prst="rect">
                <a:avLst/>
              </a:prstGeom>
            </p:spPr>
          </p:pic>
        </p:grpSp>
        <p:grpSp>
          <p:nvGrpSpPr>
            <p:cNvPr id="18" name="Group 17">
              <a:extLst>
                <a:ext uri="{FF2B5EF4-FFF2-40B4-BE49-F238E27FC236}">
                  <a16:creationId xmlns:a16="http://schemas.microsoft.com/office/drawing/2014/main" id="{8E7467FC-9951-1498-692F-52D52BF98C40}"/>
                </a:ext>
              </a:extLst>
            </p:cNvPr>
            <p:cNvGrpSpPr/>
            <p:nvPr/>
          </p:nvGrpSpPr>
          <p:grpSpPr>
            <a:xfrm>
              <a:off x="2036340" y="3924971"/>
              <a:ext cx="565203" cy="409920"/>
              <a:chOff x="2036340" y="3924971"/>
              <a:chExt cx="565203" cy="409920"/>
            </a:xfrm>
          </p:grpSpPr>
          <p:grpSp>
            <p:nvGrpSpPr>
              <p:cNvPr id="526" name="Group 525">
                <a:extLst>
                  <a:ext uri="{FF2B5EF4-FFF2-40B4-BE49-F238E27FC236}">
                    <a16:creationId xmlns:a16="http://schemas.microsoft.com/office/drawing/2014/main" id="{B10EC794-2D1E-1A86-D5F3-4A8CE73C47C9}"/>
                  </a:ext>
                </a:extLst>
              </p:cNvPr>
              <p:cNvGrpSpPr/>
              <p:nvPr/>
            </p:nvGrpSpPr>
            <p:grpSpPr>
              <a:xfrm rot="21341816">
                <a:off x="2188241" y="3924971"/>
                <a:ext cx="413302" cy="392527"/>
                <a:chOff x="3342174" y="5379353"/>
                <a:chExt cx="371192" cy="340105"/>
              </a:xfrm>
            </p:grpSpPr>
            <p:sp>
              <p:nvSpPr>
                <p:cNvPr id="527" name="Oval 526">
                  <a:extLst>
                    <a:ext uri="{FF2B5EF4-FFF2-40B4-BE49-F238E27FC236}">
                      <a16:creationId xmlns:a16="http://schemas.microsoft.com/office/drawing/2014/main" id="{CCF289B9-45F7-1830-0E4C-8337992D8DAE}"/>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8" name="Oval 527">
                  <a:extLst>
                    <a:ext uri="{FF2B5EF4-FFF2-40B4-BE49-F238E27FC236}">
                      <a16:creationId xmlns:a16="http://schemas.microsoft.com/office/drawing/2014/main" id="{C0C2E1E4-E200-BE18-9FB9-854E5EB06B69}"/>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9" name="Oval 528">
                  <a:extLst>
                    <a:ext uri="{FF2B5EF4-FFF2-40B4-BE49-F238E27FC236}">
                      <a16:creationId xmlns:a16="http://schemas.microsoft.com/office/drawing/2014/main" id="{8AF61662-F85F-04B5-0683-77ED25AFC3FE}"/>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30" name="Oval 529">
                  <a:extLst>
                    <a:ext uri="{FF2B5EF4-FFF2-40B4-BE49-F238E27FC236}">
                      <a16:creationId xmlns:a16="http://schemas.microsoft.com/office/drawing/2014/main" id="{A3019547-A7BD-8401-04EB-21772CDC0ABA}"/>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31" name="Oval 530">
                  <a:extLst>
                    <a:ext uri="{FF2B5EF4-FFF2-40B4-BE49-F238E27FC236}">
                      <a16:creationId xmlns:a16="http://schemas.microsoft.com/office/drawing/2014/main" id="{B1A03172-C4A8-DD5E-AC5D-4BD17EEAE2F2}"/>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pic>
            <p:nvPicPr>
              <p:cNvPr id="15" name="Picture 14">
                <a:extLst>
                  <a:ext uri="{FF2B5EF4-FFF2-40B4-BE49-F238E27FC236}">
                    <a16:creationId xmlns:a16="http://schemas.microsoft.com/office/drawing/2014/main" id="{2F0C06B7-DE26-23B0-D033-DB40EDA2EA87}"/>
                  </a:ext>
                </a:extLst>
              </p:cNvPr>
              <p:cNvPicPr>
                <a:picLocks noChangeAspect="1"/>
              </p:cNvPicPr>
              <p:nvPr/>
            </p:nvPicPr>
            <p:blipFill>
              <a:blip r:embed="rId9"/>
              <a:stretch>
                <a:fillRect/>
              </a:stretch>
            </p:blipFill>
            <p:spPr>
              <a:xfrm>
                <a:off x="2036340" y="4172665"/>
                <a:ext cx="196379" cy="162226"/>
              </a:xfrm>
              <a:prstGeom prst="rect">
                <a:avLst/>
              </a:prstGeom>
            </p:spPr>
          </p:pic>
        </p:grpSp>
        <p:grpSp>
          <p:nvGrpSpPr>
            <p:cNvPr id="17" name="Group 16">
              <a:extLst>
                <a:ext uri="{FF2B5EF4-FFF2-40B4-BE49-F238E27FC236}">
                  <a16:creationId xmlns:a16="http://schemas.microsoft.com/office/drawing/2014/main" id="{AC272B2B-385C-545B-AF94-C80935BC565F}"/>
                </a:ext>
              </a:extLst>
            </p:cNvPr>
            <p:cNvGrpSpPr/>
            <p:nvPr/>
          </p:nvGrpSpPr>
          <p:grpSpPr>
            <a:xfrm>
              <a:off x="2117326" y="4922507"/>
              <a:ext cx="607552" cy="392527"/>
              <a:chOff x="2117326" y="4922507"/>
              <a:chExt cx="607552" cy="392527"/>
            </a:xfrm>
          </p:grpSpPr>
          <p:grpSp>
            <p:nvGrpSpPr>
              <p:cNvPr id="533" name="Group 532">
                <a:extLst>
                  <a:ext uri="{FF2B5EF4-FFF2-40B4-BE49-F238E27FC236}">
                    <a16:creationId xmlns:a16="http://schemas.microsoft.com/office/drawing/2014/main" id="{963561B0-3D50-A374-D858-9554FA257610}"/>
                  </a:ext>
                </a:extLst>
              </p:cNvPr>
              <p:cNvGrpSpPr/>
              <p:nvPr/>
            </p:nvGrpSpPr>
            <p:grpSpPr>
              <a:xfrm rot="254169">
                <a:off x="2311576" y="4922507"/>
                <a:ext cx="413302" cy="392527"/>
                <a:chOff x="3342174" y="5379353"/>
                <a:chExt cx="371192" cy="340105"/>
              </a:xfrm>
            </p:grpSpPr>
            <p:sp>
              <p:nvSpPr>
                <p:cNvPr id="534" name="Oval 533">
                  <a:extLst>
                    <a:ext uri="{FF2B5EF4-FFF2-40B4-BE49-F238E27FC236}">
                      <a16:creationId xmlns:a16="http://schemas.microsoft.com/office/drawing/2014/main" id="{932395F7-5B78-4D46-9123-3F05BCC6324F}"/>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5" name="Oval 534">
                  <a:extLst>
                    <a:ext uri="{FF2B5EF4-FFF2-40B4-BE49-F238E27FC236}">
                      <a16:creationId xmlns:a16="http://schemas.microsoft.com/office/drawing/2014/main" id="{CF1AC19B-850E-5947-3701-4F46268CB1F1}"/>
                    </a:ext>
                  </a:extLst>
                </p:cNvPr>
                <p:cNvSpPr/>
                <p:nvPr/>
              </p:nvSpPr>
              <p:spPr>
                <a:xfrm rot="3890415">
                  <a:off x="3558053" y="5497009"/>
                  <a:ext cx="143282" cy="167345"/>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536" name="Oval 535">
                  <a:extLst>
                    <a:ext uri="{FF2B5EF4-FFF2-40B4-BE49-F238E27FC236}">
                      <a16:creationId xmlns:a16="http://schemas.microsoft.com/office/drawing/2014/main" id="{B4D66091-9C73-5739-A6C1-76640D702968}"/>
                    </a:ext>
                  </a:extLst>
                </p:cNvPr>
                <p:cNvSpPr/>
                <p:nvPr/>
              </p:nvSpPr>
              <p:spPr>
                <a:xfrm rot="3890415">
                  <a:off x="3497137" y="5367321"/>
                  <a:ext cx="143282" cy="167345"/>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537" name="Oval 536">
                  <a:extLst>
                    <a:ext uri="{FF2B5EF4-FFF2-40B4-BE49-F238E27FC236}">
                      <a16:creationId xmlns:a16="http://schemas.microsoft.com/office/drawing/2014/main" id="{EB61FB66-4C98-AE50-2320-797F46A400CB}"/>
                    </a:ext>
                  </a:extLst>
                </p:cNvPr>
                <p:cNvSpPr/>
                <p:nvPr/>
              </p:nvSpPr>
              <p:spPr>
                <a:xfrm rot="3890415">
                  <a:off x="3415121" y="5564144"/>
                  <a:ext cx="143282" cy="167345"/>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538" name="Oval 537">
                  <a:extLst>
                    <a:ext uri="{FF2B5EF4-FFF2-40B4-BE49-F238E27FC236}">
                      <a16:creationId xmlns:a16="http://schemas.microsoft.com/office/drawing/2014/main" id="{43EF9762-F9C9-0416-5DCB-83BAE6CF1B02}"/>
                    </a:ext>
                  </a:extLst>
                </p:cNvPr>
                <p:cNvSpPr/>
                <p:nvPr/>
              </p:nvSpPr>
              <p:spPr>
                <a:xfrm rot="3890415">
                  <a:off x="3354206" y="5434456"/>
                  <a:ext cx="143282" cy="167345"/>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pic>
            <p:nvPicPr>
              <p:cNvPr id="16" name="Picture 15">
                <a:extLst>
                  <a:ext uri="{FF2B5EF4-FFF2-40B4-BE49-F238E27FC236}">
                    <a16:creationId xmlns:a16="http://schemas.microsoft.com/office/drawing/2014/main" id="{B0D773E5-6D80-8BDE-F2BB-B6B998E1B95B}"/>
                  </a:ext>
                </a:extLst>
              </p:cNvPr>
              <p:cNvPicPr>
                <a:picLocks noChangeAspect="1"/>
              </p:cNvPicPr>
              <p:nvPr/>
            </p:nvPicPr>
            <p:blipFill>
              <a:blip r:embed="rId10"/>
              <a:stretch>
                <a:fillRect/>
              </a:stretch>
            </p:blipFill>
            <p:spPr>
              <a:xfrm>
                <a:off x="2117326" y="5135063"/>
                <a:ext cx="203712" cy="168284"/>
              </a:xfrm>
              <a:prstGeom prst="rect">
                <a:avLst/>
              </a:prstGeom>
            </p:spPr>
          </p:pic>
        </p:grpSp>
        <p:sp>
          <p:nvSpPr>
            <p:cNvPr id="5" name="Freeform 4">
              <a:extLst>
                <a:ext uri="{FF2B5EF4-FFF2-40B4-BE49-F238E27FC236}">
                  <a16:creationId xmlns:a16="http://schemas.microsoft.com/office/drawing/2014/main" id="{7BE7638B-3C03-520A-7512-9BE80CA2EB2A}"/>
                </a:ext>
              </a:extLst>
            </p:cNvPr>
            <p:cNvSpPr/>
            <p:nvPr/>
          </p:nvSpPr>
          <p:spPr>
            <a:xfrm rot="750897">
              <a:off x="3026860" y="3714539"/>
              <a:ext cx="655678" cy="511707"/>
            </a:xfrm>
            <a:custGeom>
              <a:avLst/>
              <a:gdLst>
                <a:gd name="csX0" fmla="*/ 0 w 405114"/>
                <a:gd name="csY0" fmla="*/ 254643 h 254643"/>
                <a:gd name="csX1" fmla="*/ 405114 w 405114"/>
                <a:gd name="csY1" fmla="*/ 0 h 254643"/>
              </a:gdLst>
              <a:ahLst/>
              <a:cxnLst>
                <a:cxn ang="0">
                  <a:pos x="csX0" y="csY0"/>
                </a:cxn>
                <a:cxn ang="0">
                  <a:pos x="csX1" y="csY1"/>
                </a:cxn>
              </a:cxnLst>
              <a:rect l="l" t="t" r="r" b="b"/>
              <a:pathLst>
                <a:path w="405114" h="254643">
                  <a:moveTo>
                    <a:pt x="0" y="254643"/>
                  </a:moveTo>
                  <a:lnTo>
                    <a:pt x="405114" y="0"/>
                  </a:lnTo>
                </a:path>
              </a:pathLst>
            </a:custGeom>
            <a:noFill/>
            <a:ln w="66675" cap="flat" cmpd="sng" algn="ctr">
              <a:solidFill>
                <a:srgbClr val="196B24">
                  <a:lumMod val="75000"/>
                </a:srgbClr>
              </a:solidFill>
              <a:prstDash val="solid"/>
              <a:miter lim="800000"/>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 name="Freeform 6">
              <a:extLst>
                <a:ext uri="{FF2B5EF4-FFF2-40B4-BE49-F238E27FC236}">
                  <a16:creationId xmlns:a16="http://schemas.microsoft.com/office/drawing/2014/main" id="{F61774C3-534E-B431-5059-635EE1C6B3F1}"/>
                </a:ext>
              </a:extLst>
            </p:cNvPr>
            <p:cNvSpPr/>
            <p:nvPr/>
          </p:nvSpPr>
          <p:spPr>
            <a:xfrm>
              <a:off x="3101074" y="5517028"/>
              <a:ext cx="892739" cy="583567"/>
            </a:xfrm>
            <a:custGeom>
              <a:avLst/>
              <a:gdLst>
                <a:gd name="csX0" fmla="*/ 0 w 6988629"/>
                <a:gd name="csY0" fmla="*/ 3055262 h 3069776"/>
                <a:gd name="csX1" fmla="*/ 2242458 w 6988629"/>
                <a:gd name="csY1" fmla="*/ 2213433 h 3069776"/>
                <a:gd name="csX2" fmla="*/ 3497943 w 6988629"/>
                <a:gd name="csY2" fmla="*/ 5 h 3069776"/>
                <a:gd name="csX3" fmla="*/ 4760686 w 6988629"/>
                <a:gd name="csY3" fmla="*/ 2235205 h 3069776"/>
                <a:gd name="csX4" fmla="*/ 6988629 w 6988629"/>
                <a:gd name="csY4" fmla="*/ 3069776 h 3069776"/>
              </a:gdLst>
              <a:ahLst/>
              <a:cxnLst>
                <a:cxn ang="0">
                  <a:pos x="csX0" y="csY0"/>
                </a:cxn>
                <a:cxn ang="0">
                  <a:pos x="csX1" y="csY1"/>
                </a:cxn>
                <a:cxn ang="0">
                  <a:pos x="csX2" y="csY2"/>
                </a:cxn>
                <a:cxn ang="0">
                  <a:pos x="csX3" y="csY3"/>
                </a:cxn>
                <a:cxn ang="0">
                  <a:pos x="csX4" y="csY4"/>
                </a:cxn>
              </a:cxnLst>
              <a:rect l="l" t="t" r="r" b="b"/>
              <a:pathLst>
                <a:path w="6988629" h="3069776">
                  <a:moveTo>
                    <a:pt x="0" y="3055262"/>
                  </a:moveTo>
                  <a:cubicBezTo>
                    <a:pt x="829734" y="2888952"/>
                    <a:pt x="1659468" y="2722642"/>
                    <a:pt x="2242458" y="2213433"/>
                  </a:cubicBezTo>
                  <a:cubicBezTo>
                    <a:pt x="2825448" y="1704224"/>
                    <a:pt x="3078238" y="-3624"/>
                    <a:pt x="3497943" y="5"/>
                  </a:cubicBezTo>
                  <a:cubicBezTo>
                    <a:pt x="3917648" y="3634"/>
                    <a:pt x="4178905" y="1723577"/>
                    <a:pt x="4760686" y="2235205"/>
                  </a:cubicBezTo>
                  <a:cubicBezTo>
                    <a:pt x="5342467" y="2746833"/>
                    <a:pt x="6522962" y="3021395"/>
                    <a:pt x="6988629" y="3069776"/>
                  </a:cubicBezTo>
                </a:path>
              </a:pathLst>
            </a:custGeom>
            <a:solidFill>
              <a:srgbClr val="FBE4D7">
                <a:alpha val="36137"/>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2A321BF-C496-B166-1010-64AAE7A64912}"/>
                </a:ext>
              </a:extLst>
            </p:cNvPr>
            <p:cNvCxnSpPr>
              <a:cxnSpLocks/>
            </p:cNvCxnSpPr>
            <p:nvPr/>
          </p:nvCxnSpPr>
          <p:spPr>
            <a:xfrm flipH="1">
              <a:off x="3543653" y="3300638"/>
              <a:ext cx="21748" cy="2790229"/>
            </a:xfrm>
            <a:prstGeom prst="line">
              <a:avLst/>
            </a:prstGeom>
            <a:ln w="22225">
              <a:solidFill>
                <a:srgbClr val="975208"/>
              </a:solidFill>
              <a:prstDash val="dashDot"/>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664EEEB6-7F20-C46C-E385-EC32CEE47B1A}"/>
                </a:ext>
              </a:extLst>
            </p:cNvPr>
            <p:cNvSpPr/>
            <p:nvPr/>
          </p:nvSpPr>
          <p:spPr>
            <a:xfrm>
              <a:off x="5403285" y="5186606"/>
              <a:ext cx="1500517" cy="916914"/>
            </a:xfrm>
            <a:custGeom>
              <a:avLst/>
              <a:gdLst>
                <a:gd name="csX0" fmla="*/ 0 w 6988629"/>
                <a:gd name="csY0" fmla="*/ 3055262 h 3069776"/>
                <a:gd name="csX1" fmla="*/ 2242458 w 6988629"/>
                <a:gd name="csY1" fmla="*/ 2213433 h 3069776"/>
                <a:gd name="csX2" fmla="*/ 3497943 w 6988629"/>
                <a:gd name="csY2" fmla="*/ 5 h 3069776"/>
                <a:gd name="csX3" fmla="*/ 4760686 w 6988629"/>
                <a:gd name="csY3" fmla="*/ 2235205 h 3069776"/>
                <a:gd name="csX4" fmla="*/ 6988629 w 6988629"/>
                <a:gd name="csY4" fmla="*/ 3069776 h 3069776"/>
              </a:gdLst>
              <a:ahLst/>
              <a:cxnLst>
                <a:cxn ang="0">
                  <a:pos x="csX0" y="csY0"/>
                </a:cxn>
                <a:cxn ang="0">
                  <a:pos x="csX1" y="csY1"/>
                </a:cxn>
                <a:cxn ang="0">
                  <a:pos x="csX2" y="csY2"/>
                </a:cxn>
                <a:cxn ang="0">
                  <a:pos x="csX3" y="csY3"/>
                </a:cxn>
                <a:cxn ang="0">
                  <a:pos x="csX4" y="csY4"/>
                </a:cxn>
              </a:cxnLst>
              <a:rect l="l" t="t" r="r" b="b"/>
              <a:pathLst>
                <a:path w="6988629" h="3069776">
                  <a:moveTo>
                    <a:pt x="0" y="3055262"/>
                  </a:moveTo>
                  <a:cubicBezTo>
                    <a:pt x="829734" y="2888952"/>
                    <a:pt x="1659468" y="2722642"/>
                    <a:pt x="2242458" y="2213433"/>
                  </a:cubicBezTo>
                  <a:cubicBezTo>
                    <a:pt x="2825448" y="1704224"/>
                    <a:pt x="3078238" y="-3624"/>
                    <a:pt x="3497943" y="5"/>
                  </a:cubicBezTo>
                  <a:cubicBezTo>
                    <a:pt x="3917648" y="3634"/>
                    <a:pt x="4178905" y="1723577"/>
                    <a:pt x="4760686" y="2235205"/>
                  </a:cubicBezTo>
                  <a:cubicBezTo>
                    <a:pt x="5342467" y="2746833"/>
                    <a:pt x="6522962" y="3021395"/>
                    <a:pt x="6988629" y="3069776"/>
                  </a:cubicBezTo>
                </a:path>
              </a:pathLst>
            </a:custGeom>
            <a:solidFill>
              <a:srgbClr val="FBE4D7">
                <a:alpha val="36137"/>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F8A478B-699D-7037-6744-4ECA11DD2620}"/>
                </a:ext>
              </a:extLst>
            </p:cNvPr>
            <p:cNvCxnSpPr>
              <a:cxnSpLocks/>
            </p:cNvCxnSpPr>
            <p:nvPr/>
          </p:nvCxnSpPr>
          <p:spPr>
            <a:xfrm>
              <a:off x="6142512" y="1592043"/>
              <a:ext cx="15593" cy="4498528"/>
            </a:xfrm>
            <a:prstGeom prst="line">
              <a:avLst/>
            </a:prstGeom>
            <a:ln w="22225">
              <a:solidFill>
                <a:srgbClr val="975208"/>
              </a:solidFill>
              <a:prstDash val="dashDot"/>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8764A3FD-6BD9-13E0-4156-D0A787EB9EC2}"/>
                </a:ext>
              </a:extLst>
            </p:cNvPr>
            <p:cNvSpPr/>
            <p:nvPr/>
          </p:nvSpPr>
          <p:spPr>
            <a:xfrm>
              <a:off x="8454729" y="4896225"/>
              <a:ext cx="1970948" cy="1204378"/>
            </a:xfrm>
            <a:custGeom>
              <a:avLst/>
              <a:gdLst>
                <a:gd name="csX0" fmla="*/ 0 w 6988629"/>
                <a:gd name="csY0" fmla="*/ 3055262 h 3069776"/>
                <a:gd name="csX1" fmla="*/ 2242458 w 6988629"/>
                <a:gd name="csY1" fmla="*/ 2213433 h 3069776"/>
                <a:gd name="csX2" fmla="*/ 3497943 w 6988629"/>
                <a:gd name="csY2" fmla="*/ 5 h 3069776"/>
                <a:gd name="csX3" fmla="*/ 4760686 w 6988629"/>
                <a:gd name="csY3" fmla="*/ 2235205 h 3069776"/>
                <a:gd name="csX4" fmla="*/ 6988629 w 6988629"/>
                <a:gd name="csY4" fmla="*/ 3069776 h 3069776"/>
              </a:gdLst>
              <a:ahLst/>
              <a:cxnLst>
                <a:cxn ang="0">
                  <a:pos x="csX0" y="csY0"/>
                </a:cxn>
                <a:cxn ang="0">
                  <a:pos x="csX1" y="csY1"/>
                </a:cxn>
                <a:cxn ang="0">
                  <a:pos x="csX2" y="csY2"/>
                </a:cxn>
                <a:cxn ang="0">
                  <a:pos x="csX3" y="csY3"/>
                </a:cxn>
                <a:cxn ang="0">
                  <a:pos x="csX4" y="csY4"/>
                </a:cxn>
              </a:cxnLst>
              <a:rect l="l" t="t" r="r" b="b"/>
              <a:pathLst>
                <a:path w="6988629" h="3069776">
                  <a:moveTo>
                    <a:pt x="0" y="3055262"/>
                  </a:moveTo>
                  <a:cubicBezTo>
                    <a:pt x="829734" y="2888952"/>
                    <a:pt x="1659468" y="2722642"/>
                    <a:pt x="2242458" y="2213433"/>
                  </a:cubicBezTo>
                  <a:cubicBezTo>
                    <a:pt x="2825448" y="1704224"/>
                    <a:pt x="3078238" y="-3624"/>
                    <a:pt x="3497943" y="5"/>
                  </a:cubicBezTo>
                  <a:cubicBezTo>
                    <a:pt x="3917648" y="3634"/>
                    <a:pt x="4178905" y="1723577"/>
                    <a:pt x="4760686" y="2235205"/>
                  </a:cubicBezTo>
                  <a:cubicBezTo>
                    <a:pt x="5342467" y="2746833"/>
                    <a:pt x="6522962" y="3021395"/>
                    <a:pt x="6988629" y="3069776"/>
                  </a:cubicBezTo>
                </a:path>
              </a:pathLst>
            </a:custGeom>
            <a:solidFill>
              <a:srgbClr val="FBE4D7">
                <a:alpha val="36137"/>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C24EE72-DDB0-D050-E59A-077A701EE757}"/>
                </a:ext>
              </a:extLst>
            </p:cNvPr>
            <p:cNvCxnSpPr>
              <a:cxnSpLocks/>
            </p:cNvCxnSpPr>
            <p:nvPr/>
          </p:nvCxnSpPr>
          <p:spPr>
            <a:xfrm>
              <a:off x="9416390" y="1544943"/>
              <a:ext cx="15593" cy="4498528"/>
            </a:xfrm>
            <a:prstGeom prst="line">
              <a:avLst/>
            </a:prstGeom>
            <a:ln w="22225">
              <a:solidFill>
                <a:srgbClr val="975208"/>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01B545E-9BC1-D254-28AA-DCD4B1BDA7C4}"/>
                </a:ext>
              </a:extLst>
            </p:cNvPr>
            <p:cNvCxnSpPr>
              <a:cxnSpLocks/>
            </p:cNvCxnSpPr>
            <p:nvPr/>
          </p:nvCxnSpPr>
          <p:spPr>
            <a:xfrm flipV="1">
              <a:off x="10366487" y="3957601"/>
              <a:ext cx="0" cy="431671"/>
            </a:xfrm>
            <a:prstGeom prst="straightConnector1">
              <a:avLst/>
            </a:prstGeom>
            <a:noFill/>
            <a:ln w="19050" cap="flat" cmpd="sng" algn="ctr">
              <a:solidFill>
                <a:sysClr val="windowText" lastClr="000000"/>
              </a:solidFill>
              <a:prstDash val="solid"/>
              <a:miter lim="800000"/>
              <a:tailEnd type="triangle"/>
            </a:ln>
            <a:effectLst/>
          </p:spPr>
        </p:cxnSp>
        <p:pic>
          <p:nvPicPr>
            <p:cNvPr id="22" name="Picture 21">
              <a:extLst>
                <a:ext uri="{FF2B5EF4-FFF2-40B4-BE49-F238E27FC236}">
                  <a16:creationId xmlns:a16="http://schemas.microsoft.com/office/drawing/2014/main" id="{711C8B45-FC53-EC47-FC82-559AEA6BA3E6}"/>
                </a:ext>
              </a:extLst>
            </p:cNvPr>
            <p:cNvPicPr>
              <a:picLocks noChangeAspect="1"/>
            </p:cNvPicPr>
            <p:nvPr/>
          </p:nvPicPr>
          <p:blipFill>
            <a:blip r:embed="rId11"/>
            <a:stretch>
              <a:fillRect/>
            </a:stretch>
          </p:blipFill>
          <p:spPr>
            <a:xfrm>
              <a:off x="10258537" y="4459204"/>
              <a:ext cx="215900" cy="190500"/>
            </a:xfrm>
            <a:prstGeom prst="rect">
              <a:avLst/>
            </a:prstGeom>
          </p:spPr>
        </p:pic>
      </p:grpSp>
    </p:spTree>
    <p:extLst>
      <p:ext uri="{BB962C8B-B14F-4D97-AF65-F5344CB8AC3E}">
        <p14:creationId xmlns:p14="http://schemas.microsoft.com/office/powerpoint/2010/main" val="2568168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E0318C53-D232-CE20-87E7-7ACAC4115DC5}"/>
              </a:ext>
            </a:extLst>
          </p:cNvPr>
          <p:cNvSpPr/>
          <p:nvPr/>
        </p:nvSpPr>
        <p:spPr>
          <a:xfrm>
            <a:off x="5986130" y="1103457"/>
            <a:ext cx="5855660" cy="2065050"/>
          </a:xfrm>
          <a:prstGeom prst="roundRect">
            <a:avLst/>
          </a:prstGeom>
          <a:solidFill>
            <a:schemeClr val="accent1">
              <a:lumMod val="20000"/>
              <a:lumOff val="80000"/>
              <a:alpha val="29056"/>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Connector 115">
            <a:extLst>
              <a:ext uri="{FF2B5EF4-FFF2-40B4-BE49-F238E27FC236}">
                <a16:creationId xmlns:a16="http://schemas.microsoft.com/office/drawing/2014/main" id="{06500648-4AB9-9BEC-A3CC-A3E99712A9FC}"/>
              </a:ext>
            </a:extLst>
          </p:cNvPr>
          <p:cNvCxnSpPr>
            <a:cxnSpLocks/>
            <a:stCxn id="88" idx="7"/>
            <a:endCxn id="96" idx="3"/>
          </p:cNvCxnSpPr>
          <p:nvPr/>
        </p:nvCxnSpPr>
        <p:spPr>
          <a:xfrm>
            <a:off x="7483334" y="1651324"/>
            <a:ext cx="1249976" cy="527084"/>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47265E6-CB7D-1765-D1CA-7F36C2DCF098}"/>
              </a:ext>
            </a:extLst>
          </p:cNvPr>
          <p:cNvCxnSpPr>
            <a:cxnSpLocks/>
            <a:stCxn id="96" idx="0"/>
            <a:endCxn id="110" idx="4"/>
          </p:cNvCxnSpPr>
          <p:nvPr/>
        </p:nvCxnSpPr>
        <p:spPr>
          <a:xfrm flipV="1">
            <a:off x="8797236" y="1659289"/>
            <a:ext cx="1503615" cy="509509"/>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1B9DC26-75E8-21AF-134B-C041C311B8E5}"/>
              </a:ext>
            </a:extLst>
          </p:cNvPr>
          <p:cNvCxnSpPr>
            <a:cxnSpLocks/>
            <a:stCxn id="96" idx="7"/>
            <a:endCxn id="104" idx="3"/>
          </p:cNvCxnSpPr>
          <p:nvPr/>
        </p:nvCxnSpPr>
        <p:spPr>
          <a:xfrm>
            <a:off x="8799564" y="2193985"/>
            <a:ext cx="1041076" cy="513237"/>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99558D7F-06F2-18EE-EE72-7D25C5091702}"/>
              </a:ext>
            </a:extLst>
          </p:cNvPr>
          <p:cNvCxnSpPr>
            <a:cxnSpLocks/>
            <a:stCxn id="104" idx="1"/>
            <a:endCxn id="110" idx="5"/>
          </p:cNvCxnSpPr>
          <p:nvPr/>
        </p:nvCxnSpPr>
        <p:spPr>
          <a:xfrm flipV="1">
            <a:off x="9887367" y="1673328"/>
            <a:ext cx="434525" cy="1016029"/>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DA1D1689-0FD6-5E2C-2DF8-7F783CB7783C}"/>
              </a:ext>
            </a:extLst>
          </p:cNvPr>
          <p:cNvSpPr/>
          <p:nvPr/>
        </p:nvSpPr>
        <p:spPr>
          <a:xfrm>
            <a:off x="4093534" y="4221130"/>
            <a:ext cx="2886987" cy="340241"/>
          </a:xfrm>
          <a:prstGeom prst="roundRect">
            <a:avLst/>
          </a:prstGeom>
          <a:solidFill>
            <a:schemeClr val="accent5">
              <a:lumMod val="60000"/>
              <a:lumOff val="40000"/>
              <a:alpha val="5891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D5E6D54E-44EF-11D2-07C4-4182F3141F23}"/>
              </a:ext>
            </a:extLst>
          </p:cNvPr>
          <p:cNvSpPr/>
          <p:nvPr/>
        </p:nvSpPr>
        <p:spPr>
          <a:xfrm>
            <a:off x="4093534" y="3817092"/>
            <a:ext cx="2886987" cy="340241"/>
          </a:xfrm>
          <a:prstGeom prst="roundRect">
            <a:avLst/>
          </a:prstGeom>
          <a:solidFill>
            <a:srgbClr val="E6EB61">
              <a:alpha val="7219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20C35-C7F0-69C2-0220-97A18A9C3454}"/>
              </a:ext>
            </a:extLst>
          </p:cNvPr>
          <p:cNvSpPr>
            <a:spLocks noGrp="1"/>
          </p:cNvSpPr>
          <p:nvPr>
            <p:ph type="title"/>
          </p:nvPr>
        </p:nvSpPr>
        <p:spPr/>
        <p:txBody>
          <a:bodyPr/>
          <a:lstStyle/>
          <a:p>
            <a:r>
              <a:rPr lang="en-US" dirty="0"/>
              <a:t>Stochastic Optimal Control Problem</a:t>
            </a:r>
          </a:p>
        </p:txBody>
      </p:sp>
      <p:sp>
        <p:nvSpPr>
          <p:cNvPr id="3" name="Slide Number Placeholder 2">
            <a:extLst>
              <a:ext uri="{FF2B5EF4-FFF2-40B4-BE49-F238E27FC236}">
                <a16:creationId xmlns:a16="http://schemas.microsoft.com/office/drawing/2014/main" id="{EFABFBD0-FB68-276D-0212-B516C1310808}"/>
              </a:ext>
            </a:extLst>
          </p:cNvPr>
          <p:cNvSpPr>
            <a:spLocks noGrp="1"/>
          </p:cNvSpPr>
          <p:nvPr>
            <p:ph type="sldNum" sz="quarter" idx="12"/>
          </p:nvPr>
        </p:nvSpPr>
        <p:spPr/>
        <p:txBody>
          <a:bodyPr/>
          <a:lstStyle/>
          <a:p>
            <a:fld id="{7CD4A8CD-EAB6-4D22-9220-AD4C2B609027}" type="slidenum">
              <a:rPr lang="en-US" smtClean="0"/>
              <a:t>7</a:t>
            </a:fld>
            <a:endParaRPr lang="en-US"/>
          </a:p>
        </p:txBody>
      </p:sp>
      <p:sp>
        <p:nvSpPr>
          <p:cNvPr id="14" name="TextBox 13">
            <a:extLst>
              <a:ext uri="{FF2B5EF4-FFF2-40B4-BE49-F238E27FC236}">
                <a16:creationId xmlns:a16="http://schemas.microsoft.com/office/drawing/2014/main" id="{A7ABFADE-1AD6-9F53-37C0-46893C1088CA}"/>
              </a:ext>
            </a:extLst>
          </p:cNvPr>
          <p:cNvSpPr txBox="1"/>
          <p:nvPr/>
        </p:nvSpPr>
        <p:spPr>
          <a:xfrm>
            <a:off x="978195" y="3793020"/>
            <a:ext cx="2421817" cy="369332"/>
          </a:xfrm>
          <a:prstGeom prst="rect">
            <a:avLst/>
          </a:prstGeom>
          <a:noFill/>
        </p:spPr>
        <p:txBody>
          <a:bodyPr wrap="none" rtlCol="0">
            <a:spAutoFit/>
          </a:bodyPr>
          <a:lstStyle/>
          <a:p>
            <a:r>
              <a:rPr lang="en-US" dirty="0"/>
              <a:t>Connectivity constraints</a:t>
            </a:r>
          </a:p>
        </p:txBody>
      </p:sp>
      <p:cxnSp>
        <p:nvCxnSpPr>
          <p:cNvPr id="20" name="Straight Arrow Connector 19">
            <a:extLst>
              <a:ext uri="{FF2B5EF4-FFF2-40B4-BE49-F238E27FC236}">
                <a16:creationId xmlns:a16="http://schemas.microsoft.com/office/drawing/2014/main" id="{49241C4B-9FB0-C355-929C-1A25B792C0AE}"/>
              </a:ext>
            </a:extLst>
          </p:cNvPr>
          <p:cNvCxnSpPr>
            <a:cxnSpLocks/>
            <a:stCxn id="14" idx="3"/>
          </p:cNvCxnSpPr>
          <p:nvPr/>
        </p:nvCxnSpPr>
        <p:spPr>
          <a:xfrm flipV="1">
            <a:off x="3400012" y="3976579"/>
            <a:ext cx="693522" cy="11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6942010-7FD5-9A6B-A05F-EB6C8A159CA5}"/>
              </a:ext>
            </a:extLst>
          </p:cNvPr>
          <p:cNvCxnSpPr>
            <a:cxnSpLocks/>
            <a:stCxn id="24" idx="3"/>
          </p:cNvCxnSpPr>
          <p:nvPr/>
        </p:nvCxnSpPr>
        <p:spPr>
          <a:xfrm>
            <a:off x="2979064" y="4387274"/>
            <a:ext cx="1114470" cy="39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8FA0FED-20D2-64BF-33FB-DAE97726E195}"/>
              </a:ext>
            </a:extLst>
          </p:cNvPr>
          <p:cNvSpPr txBox="1"/>
          <p:nvPr/>
        </p:nvSpPr>
        <p:spPr>
          <a:xfrm>
            <a:off x="978195" y="4202608"/>
            <a:ext cx="2000869" cy="369332"/>
          </a:xfrm>
          <a:prstGeom prst="rect">
            <a:avLst/>
          </a:prstGeom>
          <a:noFill/>
        </p:spPr>
        <p:txBody>
          <a:bodyPr wrap="none" rtlCol="0">
            <a:spAutoFit/>
          </a:bodyPr>
          <a:lstStyle/>
          <a:p>
            <a:r>
              <a:rPr lang="en-US" dirty="0"/>
              <a:t>Collision Avoidance</a:t>
            </a:r>
          </a:p>
        </p:txBody>
      </p:sp>
      <p:sp>
        <p:nvSpPr>
          <p:cNvPr id="28" name="Freeform 27">
            <a:extLst>
              <a:ext uri="{FF2B5EF4-FFF2-40B4-BE49-F238E27FC236}">
                <a16:creationId xmlns:a16="http://schemas.microsoft.com/office/drawing/2014/main" id="{4B0F98F7-B5D3-8DF2-9C2F-39A73F342CD6}"/>
              </a:ext>
            </a:extLst>
          </p:cNvPr>
          <p:cNvSpPr/>
          <p:nvPr/>
        </p:nvSpPr>
        <p:spPr>
          <a:xfrm>
            <a:off x="5348176" y="3168507"/>
            <a:ext cx="1807536" cy="701746"/>
          </a:xfrm>
          <a:custGeom>
            <a:avLst/>
            <a:gdLst>
              <a:gd name="csX0" fmla="*/ 0 w 1637414"/>
              <a:gd name="csY0" fmla="*/ 967562 h 967562"/>
              <a:gd name="csX1" fmla="*/ 202018 w 1637414"/>
              <a:gd name="csY1" fmla="*/ 871869 h 967562"/>
              <a:gd name="csX2" fmla="*/ 1180214 w 1637414"/>
              <a:gd name="csY2" fmla="*/ 893134 h 967562"/>
              <a:gd name="csX3" fmla="*/ 1637414 w 1637414"/>
              <a:gd name="csY3" fmla="*/ 0 h 967562"/>
            </a:gdLst>
            <a:ahLst/>
            <a:cxnLst>
              <a:cxn ang="0">
                <a:pos x="csX0" y="csY0"/>
              </a:cxn>
              <a:cxn ang="0">
                <a:pos x="csX1" y="csY1"/>
              </a:cxn>
              <a:cxn ang="0">
                <a:pos x="csX2" y="csY2"/>
              </a:cxn>
              <a:cxn ang="0">
                <a:pos x="csX3" y="csY3"/>
              </a:cxn>
            </a:cxnLst>
            <a:rect l="l" t="t" r="r" b="b"/>
            <a:pathLst>
              <a:path w="1637414" h="967562">
                <a:moveTo>
                  <a:pt x="0" y="967562"/>
                </a:moveTo>
                <a:cubicBezTo>
                  <a:pt x="2658" y="925918"/>
                  <a:pt x="5316" y="884274"/>
                  <a:pt x="202018" y="871869"/>
                </a:cubicBezTo>
                <a:cubicBezTo>
                  <a:pt x="398720" y="859464"/>
                  <a:pt x="940981" y="1038446"/>
                  <a:pt x="1180214" y="893134"/>
                </a:cubicBezTo>
                <a:cubicBezTo>
                  <a:pt x="1419447" y="747822"/>
                  <a:pt x="1528430" y="373911"/>
                  <a:pt x="1637414" y="0"/>
                </a:cubicBezTo>
              </a:path>
            </a:pathLst>
          </a:custGeom>
          <a:noFill/>
          <a:ln w="25400">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F815564C-E0EE-8B22-9870-BB3BF0255A8F}"/>
              </a:ext>
            </a:extLst>
          </p:cNvPr>
          <p:cNvSpPr txBox="1"/>
          <p:nvPr/>
        </p:nvSpPr>
        <p:spPr>
          <a:xfrm>
            <a:off x="2602710" y="5453225"/>
            <a:ext cx="752707" cy="369332"/>
          </a:xfrm>
          <a:prstGeom prst="rect">
            <a:avLst/>
          </a:prstGeom>
          <a:noFill/>
        </p:spPr>
        <p:txBody>
          <a:bodyPr wrap="none" rtlCol="0">
            <a:spAutoFit/>
          </a:bodyPr>
          <a:lstStyle/>
          <a:p>
            <a:r>
              <a:rPr lang="en-US" dirty="0">
                <a:solidFill>
                  <a:srgbClr val="C00000"/>
                </a:solidFill>
              </a:rPr>
              <a:t>States</a:t>
            </a:r>
          </a:p>
        </p:txBody>
      </p:sp>
      <p:sp>
        <p:nvSpPr>
          <p:cNvPr id="79" name="Freeform 78">
            <a:extLst>
              <a:ext uri="{FF2B5EF4-FFF2-40B4-BE49-F238E27FC236}">
                <a16:creationId xmlns:a16="http://schemas.microsoft.com/office/drawing/2014/main" id="{7A61C508-AC91-3DA1-775F-364230FBF215}"/>
              </a:ext>
            </a:extLst>
          </p:cNvPr>
          <p:cNvSpPr/>
          <p:nvPr/>
        </p:nvSpPr>
        <p:spPr>
          <a:xfrm>
            <a:off x="3323355" y="5624936"/>
            <a:ext cx="1540357" cy="234289"/>
          </a:xfrm>
          <a:custGeom>
            <a:avLst/>
            <a:gdLst>
              <a:gd name="csX0" fmla="*/ 0 w 1346479"/>
              <a:gd name="csY0" fmla="*/ 13536 h 154213"/>
              <a:gd name="csX1" fmla="*/ 673239 w 1346479"/>
              <a:gd name="csY1" fmla="*/ 13536 h 154213"/>
              <a:gd name="csX2" fmla="*/ 1346479 w 1346479"/>
              <a:gd name="csY2" fmla="*/ 154213 h 154213"/>
            </a:gdLst>
            <a:ahLst/>
            <a:cxnLst>
              <a:cxn ang="0">
                <a:pos x="csX0" y="csY0"/>
              </a:cxn>
              <a:cxn ang="0">
                <a:pos x="csX1" y="csY1"/>
              </a:cxn>
              <a:cxn ang="0">
                <a:pos x="csX2" y="csY2"/>
              </a:cxn>
            </a:cxnLst>
            <a:rect l="l" t="t" r="r" b="b"/>
            <a:pathLst>
              <a:path w="1346479" h="154213">
                <a:moveTo>
                  <a:pt x="0" y="13536"/>
                </a:moveTo>
                <a:cubicBezTo>
                  <a:pt x="224413" y="1813"/>
                  <a:pt x="448826" y="-9910"/>
                  <a:pt x="673239" y="13536"/>
                </a:cubicBezTo>
                <a:cubicBezTo>
                  <a:pt x="897652" y="36982"/>
                  <a:pt x="1122065" y="95597"/>
                  <a:pt x="1346479" y="154213"/>
                </a:cubicBezTo>
              </a:path>
            </a:pathLst>
          </a:custGeom>
          <a:noFill/>
          <a:ln w="22225">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179B50F-D8BE-5471-BAF7-8E687F08C8ED}"/>
              </a:ext>
            </a:extLst>
          </p:cNvPr>
          <p:cNvGrpSpPr/>
          <p:nvPr/>
        </p:nvGrpSpPr>
        <p:grpSpPr>
          <a:xfrm>
            <a:off x="5168093" y="5251890"/>
            <a:ext cx="3533897" cy="596317"/>
            <a:chOff x="5124025" y="5251890"/>
            <a:chExt cx="3533897" cy="596317"/>
          </a:xfrm>
        </p:grpSpPr>
        <p:sp>
          <p:nvSpPr>
            <p:cNvPr id="81" name="TextBox 80">
              <a:extLst>
                <a:ext uri="{FF2B5EF4-FFF2-40B4-BE49-F238E27FC236}">
                  <a16:creationId xmlns:a16="http://schemas.microsoft.com/office/drawing/2014/main" id="{5B2617DF-5641-8B9B-562D-2A845FC7ED19}"/>
                </a:ext>
              </a:extLst>
            </p:cNvPr>
            <p:cNvSpPr txBox="1"/>
            <p:nvPr/>
          </p:nvSpPr>
          <p:spPr>
            <a:xfrm>
              <a:off x="7662970" y="5251890"/>
              <a:ext cx="994952" cy="369332"/>
            </a:xfrm>
            <a:prstGeom prst="rect">
              <a:avLst/>
            </a:prstGeom>
            <a:noFill/>
          </p:spPr>
          <p:txBody>
            <a:bodyPr wrap="none" rtlCol="0">
              <a:spAutoFit/>
            </a:bodyPr>
            <a:lstStyle/>
            <a:p>
              <a:r>
                <a:rPr lang="en-US" dirty="0">
                  <a:solidFill>
                    <a:srgbClr val="00B050"/>
                  </a:solidFill>
                </a:rPr>
                <a:t># Agents</a:t>
              </a:r>
            </a:p>
          </p:txBody>
        </p:sp>
        <p:sp>
          <p:nvSpPr>
            <p:cNvPr id="83" name="Freeform 82">
              <a:extLst>
                <a:ext uri="{FF2B5EF4-FFF2-40B4-BE49-F238E27FC236}">
                  <a16:creationId xmlns:a16="http://schemas.microsoft.com/office/drawing/2014/main" id="{D39AB51D-C66B-B377-E041-F2F1C0188273}"/>
                </a:ext>
              </a:extLst>
            </p:cNvPr>
            <p:cNvSpPr/>
            <p:nvPr/>
          </p:nvSpPr>
          <p:spPr>
            <a:xfrm flipH="1">
              <a:off x="5124025" y="5384600"/>
              <a:ext cx="2598800" cy="463607"/>
            </a:xfrm>
            <a:custGeom>
              <a:avLst/>
              <a:gdLst>
                <a:gd name="csX0" fmla="*/ 0 w 1346479"/>
                <a:gd name="csY0" fmla="*/ 13536 h 154213"/>
                <a:gd name="csX1" fmla="*/ 673239 w 1346479"/>
                <a:gd name="csY1" fmla="*/ 13536 h 154213"/>
                <a:gd name="csX2" fmla="*/ 1346479 w 1346479"/>
                <a:gd name="csY2" fmla="*/ 154213 h 154213"/>
              </a:gdLst>
              <a:ahLst/>
              <a:cxnLst>
                <a:cxn ang="0">
                  <a:pos x="csX0" y="csY0"/>
                </a:cxn>
                <a:cxn ang="0">
                  <a:pos x="csX1" y="csY1"/>
                </a:cxn>
                <a:cxn ang="0">
                  <a:pos x="csX2" y="csY2"/>
                </a:cxn>
              </a:cxnLst>
              <a:rect l="l" t="t" r="r" b="b"/>
              <a:pathLst>
                <a:path w="1346479" h="154213">
                  <a:moveTo>
                    <a:pt x="0" y="13536"/>
                  </a:moveTo>
                  <a:cubicBezTo>
                    <a:pt x="224413" y="1813"/>
                    <a:pt x="448826" y="-9910"/>
                    <a:pt x="673239" y="13536"/>
                  </a:cubicBezTo>
                  <a:cubicBezTo>
                    <a:pt x="897652" y="36982"/>
                    <a:pt x="1122065" y="95597"/>
                    <a:pt x="1346479" y="154213"/>
                  </a:cubicBezTo>
                </a:path>
              </a:pathLst>
            </a:custGeom>
            <a:noFill/>
            <a:ln w="22225">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0" name="Picture 79">
            <a:extLst>
              <a:ext uri="{FF2B5EF4-FFF2-40B4-BE49-F238E27FC236}">
                <a16:creationId xmlns:a16="http://schemas.microsoft.com/office/drawing/2014/main" id="{917DE791-5E95-17BF-3B4B-FD166C72AFDB}"/>
              </a:ext>
            </a:extLst>
          </p:cNvPr>
          <p:cNvPicPr>
            <a:picLocks noChangeAspect="1"/>
          </p:cNvPicPr>
          <p:nvPr/>
        </p:nvPicPr>
        <p:blipFill>
          <a:blip r:embed="rId3"/>
          <a:stretch>
            <a:fillRect/>
          </a:stretch>
        </p:blipFill>
        <p:spPr>
          <a:xfrm>
            <a:off x="3539599" y="2967521"/>
            <a:ext cx="7200900" cy="3187700"/>
          </a:xfrm>
          <a:prstGeom prst="rect">
            <a:avLst/>
          </a:prstGeom>
        </p:spPr>
      </p:pic>
      <p:grpSp>
        <p:nvGrpSpPr>
          <p:cNvPr id="85" name="Group 84">
            <a:extLst>
              <a:ext uri="{FF2B5EF4-FFF2-40B4-BE49-F238E27FC236}">
                <a16:creationId xmlns:a16="http://schemas.microsoft.com/office/drawing/2014/main" id="{7CB0B3A9-8B9A-EC10-DA1F-385FA2A5F1AB}"/>
              </a:ext>
            </a:extLst>
          </p:cNvPr>
          <p:cNvGrpSpPr/>
          <p:nvPr/>
        </p:nvGrpSpPr>
        <p:grpSpPr>
          <a:xfrm>
            <a:off x="7155712" y="1317418"/>
            <a:ext cx="500568" cy="522720"/>
            <a:chOff x="1186773" y="3084095"/>
            <a:chExt cx="500568" cy="522720"/>
          </a:xfrm>
        </p:grpSpPr>
        <p:grpSp>
          <p:nvGrpSpPr>
            <p:cNvPr id="86" name="Group 85">
              <a:extLst>
                <a:ext uri="{FF2B5EF4-FFF2-40B4-BE49-F238E27FC236}">
                  <a16:creationId xmlns:a16="http://schemas.microsoft.com/office/drawing/2014/main" id="{19E36314-919B-8F8C-E9EC-AD7724A243AD}"/>
                </a:ext>
              </a:extLst>
            </p:cNvPr>
            <p:cNvGrpSpPr/>
            <p:nvPr/>
          </p:nvGrpSpPr>
          <p:grpSpPr>
            <a:xfrm rot="21341816">
              <a:off x="1274039" y="3214288"/>
              <a:ext cx="413302" cy="392527"/>
              <a:chOff x="3342174" y="5379353"/>
              <a:chExt cx="371192" cy="340105"/>
            </a:xfrm>
          </p:grpSpPr>
          <p:sp>
            <p:nvSpPr>
              <p:cNvPr id="88" name="Oval 87">
                <a:extLst>
                  <a:ext uri="{FF2B5EF4-FFF2-40B4-BE49-F238E27FC236}">
                    <a16:creationId xmlns:a16="http://schemas.microsoft.com/office/drawing/2014/main" id="{FEACD4B3-3ACB-3767-6BF8-FDC9D1700AE0}"/>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89" name="Oval 88">
                <a:extLst>
                  <a:ext uri="{FF2B5EF4-FFF2-40B4-BE49-F238E27FC236}">
                    <a16:creationId xmlns:a16="http://schemas.microsoft.com/office/drawing/2014/main" id="{9C5379D5-8968-0A51-3C76-7D73CBF49316}"/>
                  </a:ext>
                </a:extLst>
              </p:cNvPr>
              <p:cNvSpPr/>
              <p:nvPr/>
            </p:nvSpPr>
            <p:spPr>
              <a:xfrm rot="3890415">
                <a:off x="3558053" y="5497009"/>
                <a:ext cx="143282" cy="167345"/>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90" name="Oval 89">
                <a:extLst>
                  <a:ext uri="{FF2B5EF4-FFF2-40B4-BE49-F238E27FC236}">
                    <a16:creationId xmlns:a16="http://schemas.microsoft.com/office/drawing/2014/main" id="{726541DD-2015-E7ED-1B2C-8174E8DDB443}"/>
                  </a:ext>
                </a:extLst>
              </p:cNvPr>
              <p:cNvSpPr/>
              <p:nvPr/>
            </p:nvSpPr>
            <p:spPr>
              <a:xfrm rot="3890415">
                <a:off x="3497137" y="5367321"/>
                <a:ext cx="143282" cy="167345"/>
              </a:xfrm>
              <a:prstGeom prst="ellipse">
                <a:avLst/>
              </a:prstGeom>
              <a:gradFill flip="none" rotWithShape="1">
                <a:gsLst>
                  <a:gs pos="0">
                    <a:schemeClr val="accent2">
                      <a:lumMod val="60000"/>
                      <a:lumOff val="40000"/>
                    </a:schemeClr>
                  </a:gs>
                  <a:gs pos="50000">
                    <a:schemeClr val="tx2">
                      <a:lumMod val="75000"/>
                    </a:schemeClr>
                  </a:gs>
                  <a:gs pos="100000">
                    <a:schemeClr val="tx2">
                      <a:lumMod val="75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1" name="Oval 90">
                <a:extLst>
                  <a:ext uri="{FF2B5EF4-FFF2-40B4-BE49-F238E27FC236}">
                    <a16:creationId xmlns:a16="http://schemas.microsoft.com/office/drawing/2014/main" id="{65FE6376-68A7-B0B3-6F48-1F6B5B0A3C3E}"/>
                  </a:ext>
                </a:extLst>
              </p:cNvPr>
              <p:cNvSpPr/>
              <p:nvPr/>
            </p:nvSpPr>
            <p:spPr>
              <a:xfrm rot="3890415">
                <a:off x="3415121" y="5564144"/>
                <a:ext cx="143282" cy="167345"/>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92" name="Oval 91">
                <a:extLst>
                  <a:ext uri="{FF2B5EF4-FFF2-40B4-BE49-F238E27FC236}">
                    <a16:creationId xmlns:a16="http://schemas.microsoft.com/office/drawing/2014/main" id="{8259A30C-1B22-6618-66EE-DBE6641E0140}"/>
                  </a:ext>
                </a:extLst>
              </p:cNvPr>
              <p:cNvSpPr/>
              <p:nvPr/>
            </p:nvSpPr>
            <p:spPr>
              <a:xfrm rot="3890415">
                <a:off x="3354206" y="5434456"/>
                <a:ext cx="143282" cy="167345"/>
              </a:xfrm>
              <a:prstGeom prst="ellipse">
                <a:avLst/>
              </a:prstGeom>
              <a:gradFill flip="none" rotWithShape="1">
                <a:gsLst>
                  <a:gs pos="0">
                    <a:schemeClr val="accent5">
                      <a:lumMod val="20000"/>
                      <a:lumOff val="80000"/>
                    </a:schemeClr>
                  </a:gs>
                  <a:gs pos="50000">
                    <a:schemeClr val="accent5">
                      <a:lumMod val="60000"/>
                      <a:lumOff val="40000"/>
                    </a:schemeClr>
                  </a:gs>
                  <a:gs pos="100000">
                    <a:schemeClr val="accent5">
                      <a:lumMod val="50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pic>
          <p:nvPicPr>
            <p:cNvPr id="87" name="Picture 86">
              <a:extLst>
                <a:ext uri="{FF2B5EF4-FFF2-40B4-BE49-F238E27FC236}">
                  <a16:creationId xmlns:a16="http://schemas.microsoft.com/office/drawing/2014/main" id="{DAE259E8-5EDB-E00C-A45A-928E9A1CC643}"/>
                </a:ext>
              </a:extLst>
            </p:cNvPr>
            <p:cNvPicPr>
              <a:picLocks noChangeAspect="1"/>
            </p:cNvPicPr>
            <p:nvPr/>
          </p:nvPicPr>
          <p:blipFill>
            <a:blip r:embed="rId4"/>
            <a:stretch>
              <a:fillRect/>
            </a:stretch>
          </p:blipFill>
          <p:spPr>
            <a:xfrm>
              <a:off x="1186773" y="3084095"/>
              <a:ext cx="197651" cy="170699"/>
            </a:xfrm>
            <a:prstGeom prst="rect">
              <a:avLst/>
            </a:prstGeom>
          </p:spPr>
        </p:pic>
      </p:grpSp>
      <p:grpSp>
        <p:nvGrpSpPr>
          <p:cNvPr id="93" name="Group 92">
            <a:extLst>
              <a:ext uri="{FF2B5EF4-FFF2-40B4-BE49-F238E27FC236}">
                <a16:creationId xmlns:a16="http://schemas.microsoft.com/office/drawing/2014/main" id="{584479F7-0F03-9B17-AAA9-76C264E74AD6}"/>
              </a:ext>
            </a:extLst>
          </p:cNvPr>
          <p:cNvGrpSpPr/>
          <p:nvPr/>
        </p:nvGrpSpPr>
        <p:grpSpPr>
          <a:xfrm>
            <a:off x="8407307" y="1990272"/>
            <a:ext cx="565203" cy="409920"/>
            <a:chOff x="2036340" y="3924971"/>
            <a:chExt cx="565203" cy="409920"/>
          </a:xfrm>
        </p:grpSpPr>
        <p:grpSp>
          <p:nvGrpSpPr>
            <p:cNvPr id="94" name="Group 93">
              <a:extLst>
                <a:ext uri="{FF2B5EF4-FFF2-40B4-BE49-F238E27FC236}">
                  <a16:creationId xmlns:a16="http://schemas.microsoft.com/office/drawing/2014/main" id="{5221C3D7-FA2C-51A2-7CAA-98FCE91B1F79}"/>
                </a:ext>
              </a:extLst>
            </p:cNvPr>
            <p:cNvGrpSpPr/>
            <p:nvPr/>
          </p:nvGrpSpPr>
          <p:grpSpPr>
            <a:xfrm rot="21341816">
              <a:off x="2188241" y="3924971"/>
              <a:ext cx="413302" cy="392527"/>
              <a:chOff x="3342174" y="5379353"/>
              <a:chExt cx="371192" cy="340105"/>
            </a:xfrm>
          </p:grpSpPr>
          <p:sp>
            <p:nvSpPr>
              <p:cNvPr id="96" name="Oval 95">
                <a:extLst>
                  <a:ext uri="{FF2B5EF4-FFF2-40B4-BE49-F238E27FC236}">
                    <a16:creationId xmlns:a16="http://schemas.microsoft.com/office/drawing/2014/main" id="{EA473DC3-6279-3172-AEED-D4B2DD669A57}"/>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97" name="Oval 96">
                <a:extLst>
                  <a:ext uri="{FF2B5EF4-FFF2-40B4-BE49-F238E27FC236}">
                    <a16:creationId xmlns:a16="http://schemas.microsoft.com/office/drawing/2014/main" id="{DB4679CF-2B41-5886-8CFF-FBCB77206268}"/>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98" name="Oval 97">
                <a:extLst>
                  <a:ext uri="{FF2B5EF4-FFF2-40B4-BE49-F238E27FC236}">
                    <a16:creationId xmlns:a16="http://schemas.microsoft.com/office/drawing/2014/main" id="{A03D3D61-6160-6378-0111-8DB1B884F718}"/>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99" name="Oval 98">
                <a:extLst>
                  <a:ext uri="{FF2B5EF4-FFF2-40B4-BE49-F238E27FC236}">
                    <a16:creationId xmlns:a16="http://schemas.microsoft.com/office/drawing/2014/main" id="{62114E7B-983A-CF61-1FF8-AA685377B8AD}"/>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0" name="Oval 99">
                <a:extLst>
                  <a:ext uri="{FF2B5EF4-FFF2-40B4-BE49-F238E27FC236}">
                    <a16:creationId xmlns:a16="http://schemas.microsoft.com/office/drawing/2014/main" id="{42F49C97-B59F-D444-0085-8362868F2A41}"/>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pic>
          <p:nvPicPr>
            <p:cNvPr id="95" name="Picture 94">
              <a:extLst>
                <a:ext uri="{FF2B5EF4-FFF2-40B4-BE49-F238E27FC236}">
                  <a16:creationId xmlns:a16="http://schemas.microsoft.com/office/drawing/2014/main" id="{83637338-245D-B251-A439-8BD7359535D1}"/>
                </a:ext>
              </a:extLst>
            </p:cNvPr>
            <p:cNvPicPr>
              <a:picLocks noChangeAspect="1"/>
            </p:cNvPicPr>
            <p:nvPr/>
          </p:nvPicPr>
          <p:blipFill>
            <a:blip r:embed="rId5"/>
            <a:stretch>
              <a:fillRect/>
            </a:stretch>
          </p:blipFill>
          <p:spPr>
            <a:xfrm>
              <a:off x="2036340" y="4172665"/>
              <a:ext cx="196379" cy="162226"/>
            </a:xfrm>
            <a:prstGeom prst="rect">
              <a:avLst/>
            </a:prstGeom>
          </p:spPr>
        </p:pic>
      </p:grpSp>
      <p:grpSp>
        <p:nvGrpSpPr>
          <p:cNvPr id="101" name="Group 100">
            <a:extLst>
              <a:ext uri="{FF2B5EF4-FFF2-40B4-BE49-F238E27FC236}">
                <a16:creationId xmlns:a16="http://schemas.microsoft.com/office/drawing/2014/main" id="{A6EEB09D-6AF0-615A-DDF7-7EF65E78CE3C}"/>
              </a:ext>
            </a:extLst>
          </p:cNvPr>
          <p:cNvGrpSpPr/>
          <p:nvPr/>
        </p:nvGrpSpPr>
        <p:grpSpPr>
          <a:xfrm>
            <a:off x="9470721" y="2523828"/>
            <a:ext cx="607552" cy="392527"/>
            <a:chOff x="2117326" y="4922507"/>
            <a:chExt cx="607552" cy="392527"/>
          </a:xfrm>
        </p:grpSpPr>
        <p:grpSp>
          <p:nvGrpSpPr>
            <p:cNvPr id="102" name="Group 101">
              <a:extLst>
                <a:ext uri="{FF2B5EF4-FFF2-40B4-BE49-F238E27FC236}">
                  <a16:creationId xmlns:a16="http://schemas.microsoft.com/office/drawing/2014/main" id="{D722706E-9902-A698-67FA-FBEF824AB79D}"/>
                </a:ext>
              </a:extLst>
            </p:cNvPr>
            <p:cNvGrpSpPr/>
            <p:nvPr/>
          </p:nvGrpSpPr>
          <p:grpSpPr>
            <a:xfrm rot="254169">
              <a:off x="2311576" y="4922507"/>
              <a:ext cx="413302" cy="392527"/>
              <a:chOff x="3342174" y="5379353"/>
              <a:chExt cx="371192" cy="340105"/>
            </a:xfrm>
          </p:grpSpPr>
          <p:sp>
            <p:nvSpPr>
              <p:cNvPr id="104" name="Oval 103">
                <a:extLst>
                  <a:ext uri="{FF2B5EF4-FFF2-40B4-BE49-F238E27FC236}">
                    <a16:creationId xmlns:a16="http://schemas.microsoft.com/office/drawing/2014/main" id="{F432A0DB-332C-8D4E-A952-14D91358A2C3}"/>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05" name="Oval 104">
                <a:extLst>
                  <a:ext uri="{FF2B5EF4-FFF2-40B4-BE49-F238E27FC236}">
                    <a16:creationId xmlns:a16="http://schemas.microsoft.com/office/drawing/2014/main" id="{BB1E2814-8383-86A1-0E93-640BAB01430F}"/>
                  </a:ext>
                </a:extLst>
              </p:cNvPr>
              <p:cNvSpPr/>
              <p:nvPr/>
            </p:nvSpPr>
            <p:spPr>
              <a:xfrm rot="3890415">
                <a:off x="3558053" y="5497009"/>
                <a:ext cx="143282" cy="167345"/>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a:solidFill>
                    <a:prstClr val="white"/>
                  </a:solidFill>
                </a:endParaRPr>
              </a:p>
            </p:txBody>
          </p:sp>
          <p:sp>
            <p:nvSpPr>
              <p:cNvPr id="106" name="Oval 105">
                <a:extLst>
                  <a:ext uri="{FF2B5EF4-FFF2-40B4-BE49-F238E27FC236}">
                    <a16:creationId xmlns:a16="http://schemas.microsoft.com/office/drawing/2014/main" id="{4CF8E078-D1FB-534C-3505-F29A7D58F513}"/>
                  </a:ext>
                </a:extLst>
              </p:cNvPr>
              <p:cNvSpPr/>
              <p:nvPr/>
            </p:nvSpPr>
            <p:spPr>
              <a:xfrm rot="3890415">
                <a:off x="3497137" y="5367321"/>
                <a:ext cx="143282" cy="167345"/>
              </a:xfrm>
              <a:prstGeom prst="ellipse">
                <a:avLst/>
              </a:prstGeom>
              <a:gradFill flip="none" rotWithShape="1">
                <a:gsLst>
                  <a:gs pos="0">
                    <a:srgbClr val="0C854A"/>
                  </a:gs>
                  <a:gs pos="50000">
                    <a:srgbClr val="00DE7B"/>
                  </a:gs>
                  <a:gs pos="100000">
                    <a:srgbClr val="86FF92"/>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7" name="Oval 106">
                <a:extLst>
                  <a:ext uri="{FF2B5EF4-FFF2-40B4-BE49-F238E27FC236}">
                    <a16:creationId xmlns:a16="http://schemas.microsoft.com/office/drawing/2014/main" id="{5139C1D9-7FDF-BCDF-AF50-9ABEA06BA1E3}"/>
                  </a:ext>
                </a:extLst>
              </p:cNvPr>
              <p:cNvSpPr/>
              <p:nvPr/>
            </p:nvSpPr>
            <p:spPr>
              <a:xfrm rot="3890415">
                <a:off x="3415121" y="5564144"/>
                <a:ext cx="143282" cy="167345"/>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algn="ctr" defTabSz="914400"/>
                <a:endParaRPr lang="en-US" kern="0" dirty="0">
                  <a:solidFill>
                    <a:prstClr val="white"/>
                  </a:solidFill>
                </a:endParaRPr>
              </a:p>
            </p:txBody>
          </p:sp>
          <p:sp>
            <p:nvSpPr>
              <p:cNvPr id="108" name="Oval 107">
                <a:extLst>
                  <a:ext uri="{FF2B5EF4-FFF2-40B4-BE49-F238E27FC236}">
                    <a16:creationId xmlns:a16="http://schemas.microsoft.com/office/drawing/2014/main" id="{81FCAB80-3379-64A8-063B-EFFFF79D14A5}"/>
                  </a:ext>
                </a:extLst>
              </p:cNvPr>
              <p:cNvSpPr/>
              <p:nvPr/>
            </p:nvSpPr>
            <p:spPr>
              <a:xfrm rot="3890415">
                <a:off x="3354206" y="5434456"/>
                <a:ext cx="143282" cy="167345"/>
              </a:xfrm>
              <a:prstGeom prst="ellipse">
                <a:avLst/>
              </a:prstGeom>
              <a:gradFill flip="none" rotWithShape="1">
                <a:gsLst>
                  <a:gs pos="0">
                    <a:schemeClr val="tx1"/>
                  </a:gs>
                  <a:gs pos="50000">
                    <a:schemeClr val="tx1">
                      <a:lumMod val="75000"/>
                      <a:lumOff val="25000"/>
                    </a:schemeClr>
                  </a:gs>
                  <a:gs pos="100000">
                    <a:schemeClr val="tx1">
                      <a:lumMod val="75000"/>
                      <a:lumOff val="25000"/>
                    </a:scheme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pic>
          <p:nvPicPr>
            <p:cNvPr id="103" name="Picture 102">
              <a:extLst>
                <a:ext uri="{FF2B5EF4-FFF2-40B4-BE49-F238E27FC236}">
                  <a16:creationId xmlns:a16="http://schemas.microsoft.com/office/drawing/2014/main" id="{A93F9D8C-FCB2-EA4B-13D5-7A8C92359B1C}"/>
                </a:ext>
              </a:extLst>
            </p:cNvPr>
            <p:cNvPicPr>
              <a:picLocks noChangeAspect="1"/>
            </p:cNvPicPr>
            <p:nvPr/>
          </p:nvPicPr>
          <p:blipFill>
            <a:blip r:embed="rId6"/>
            <a:stretch>
              <a:fillRect/>
            </a:stretch>
          </p:blipFill>
          <p:spPr>
            <a:xfrm>
              <a:off x="2117326" y="5135063"/>
              <a:ext cx="203712" cy="168284"/>
            </a:xfrm>
            <a:prstGeom prst="rect">
              <a:avLst/>
            </a:prstGeom>
          </p:spPr>
        </p:pic>
      </p:grpSp>
      <p:grpSp>
        <p:nvGrpSpPr>
          <p:cNvPr id="109" name="Group 108">
            <a:extLst>
              <a:ext uri="{FF2B5EF4-FFF2-40B4-BE49-F238E27FC236}">
                <a16:creationId xmlns:a16="http://schemas.microsoft.com/office/drawing/2014/main" id="{BB08F7BB-E9F4-8F6B-1ADE-8D2EAE1CFA37}"/>
              </a:ext>
            </a:extLst>
          </p:cNvPr>
          <p:cNvGrpSpPr/>
          <p:nvPr/>
        </p:nvGrpSpPr>
        <p:grpSpPr>
          <a:xfrm rot="21183137">
            <a:off x="10123601" y="1444589"/>
            <a:ext cx="413302" cy="392527"/>
            <a:chOff x="3342174" y="5379353"/>
            <a:chExt cx="371192" cy="340105"/>
          </a:xfrm>
        </p:grpSpPr>
        <p:sp>
          <p:nvSpPr>
            <p:cNvPr id="110" name="Oval 109">
              <a:extLst>
                <a:ext uri="{FF2B5EF4-FFF2-40B4-BE49-F238E27FC236}">
                  <a16:creationId xmlns:a16="http://schemas.microsoft.com/office/drawing/2014/main" id="{207C5504-A4B1-70F2-A256-5336AF347F02}"/>
                </a:ext>
              </a:extLst>
            </p:cNvPr>
            <p:cNvSpPr/>
            <p:nvPr/>
          </p:nvSpPr>
          <p:spPr>
            <a:xfrm rot="3890415">
              <a:off x="3500036" y="5517381"/>
              <a:ext cx="56550" cy="63539"/>
            </a:xfrm>
            <a:prstGeom prst="ellipse">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11" name="Oval 110">
              <a:extLst>
                <a:ext uri="{FF2B5EF4-FFF2-40B4-BE49-F238E27FC236}">
                  <a16:creationId xmlns:a16="http://schemas.microsoft.com/office/drawing/2014/main" id="{DA0933C0-288F-12A8-C465-FFFF31C192A3}"/>
                </a:ext>
              </a:extLst>
            </p:cNvPr>
            <p:cNvSpPr/>
            <p:nvPr/>
          </p:nvSpPr>
          <p:spPr>
            <a:xfrm rot="3890415">
              <a:off x="3558053" y="5497009"/>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12" name="Oval 111">
              <a:extLst>
                <a:ext uri="{FF2B5EF4-FFF2-40B4-BE49-F238E27FC236}">
                  <a16:creationId xmlns:a16="http://schemas.microsoft.com/office/drawing/2014/main" id="{63C91664-F0DB-83D2-3F08-2866D545DC9D}"/>
                </a:ext>
              </a:extLst>
            </p:cNvPr>
            <p:cNvSpPr/>
            <p:nvPr/>
          </p:nvSpPr>
          <p:spPr>
            <a:xfrm rot="3890415">
              <a:off x="3497137" y="5367321"/>
              <a:ext cx="143282" cy="167345"/>
            </a:xfrm>
            <a:prstGeom prst="ellipse">
              <a:avLst/>
            </a:prstGeom>
            <a:gradFill flip="none" rotWithShape="1">
              <a:gsLst>
                <a:gs pos="0">
                  <a:srgbClr val="ED7D31">
                    <a:lumMod val="75000"/>
                    <a:tint val="66000"/>
                    <a:satMod val="160000"/>
                  </a:srgbClr>
                </a:gs>
                <a:gs pos="50000">
                  <a:srgbClr val="ED7D31">
                    <a:lumMod val="75000"/>
                    <a:tint val="44500"/>
                    <a:satMod val="160000"/>
                  </a:srgbClr>
                </a:gs>
                <a:gs pos="100000">
                  <a:srgbClr val="ED7D31">
                    <a:lumMod val="75000"/>
                    <a:tint val="23500"/>
                    <a:satMod val="160000"/>
                  </a:srgb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3" name="Oval 112">
              <a:extLst>
                <a:ext uri="{FF2B5EF4-FFF2-40B4-BE49-F238E27FC236}">
                  <a16:creationId xmlns:a16="http://schemas.microsoft.com/office/drawing/2014/main" id="{6C090BCA-9BC1-7AD4-5CC5-0D073F69E4D8}"/>
                </a:ext>
              </a:extLst>
            </p:cNvPr>
            <p:cNvSpPr/>
            <p:nvPr/>
          </p:nvSpPr>
          <p:spPr>
            <a:xfrm rot="3890415">
              <a:off x="3415121" y="5564144"/>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14" name="Oval 113">
              <a:extLst>
                <a:ext uri="{FF2B5EF4-FFF2-40B4-BE49-F238E27FC236}">
                  <a16:creationId xmlns:a16="http://schemas.microsoft.com/office/drawing/2014/main" id="{258D7289-627B-7A7F-16C5-7B63953174F8}"/>
                </a:ext>
              </a:extLst>
            </p:cNvPr>
            <p:cNvSpPr/>
            <p:nvPr/>
          </p:nvSpPr>
          <p:spPr>
            <a:xfrm rot="3890415">
              <a:off x="3354206" y="5434456"/>
              <a:ext cx="143282" cy="167345"/>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pic>
        <p:nvPicPr>
          <p:cNvPr id="129" name="Picture 128">
            <a:extLst>
              <a:ext uri="{FF2B5EF4-FFF2-40B4-BE49-F238E27FC236}">
                <a16:creationId xmlns:a16="http://schemas.microsoft.com/office/drawing/2014/main" id="{9BBE59AE-0BB5-A9CB-04BC-DB99024D6511}"/>
              </a:ext>
            </a:extLst>
          </p:cNvPr>
          <p:cNvPicPr>
            <a:picLocks noChangeAspect="1"/>
          </p:cNvPicPr>
          <p:nvPr/>
        </p:nvPicPr>
        <p:blipFill>
          <a:blip r:embed="rId7"/>
          <a:stretch>
            <a:fillRect/>
          </a:stretch>
        </p:blipFill>
        <p:spPr>
          <a:xfrm>
            <a:off x="6139121" y="1224202"/>
            <a:ext cx="863600" cy="203200"/>
          </a:xfrm>
          <a:prstGeom prst="rect">
            <a:avLst/>
          </a:prstGeom>
        </p:spPr>
      </p:pic>
    </p:spTree>
    <p:extLst>
      <p:ext uri="{BB962C8B-B14F-4D97-AF65-F5344CB8AC3E}">
        <p14:creationId xmlns:p14="http://schemas.microsoft.com/office/powerpoint/2010/main" val="1558774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31770-B148-0C4D-505E-DF01911963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0C6A0-6A2B-1E28-5A3D-02F29E5173F0}"/>
              </a:ext>
            </a:extLst>
          </p:cNvPr>
          <p:cNvSpPr>
            <a:spLocks noGrp="1"/>
          </p:cNvSpPr>
          <p:nvPr>
            <p:ph type="title"/>
          </p:nvPr>
        </p:nvSpPr>
        <p:spPr/>
        <p:txBody>
          <a:bodyPr/>
          <a:lstStyle/>
          <a:p>
            <a:r>
              <a:rPr lang="en-US" dirty="0"/>
              <a:t>Challenges</a:t>
            </a:r>
          </a:p>
        </p:txBody>
      </p:sp>
      <p:sp>
        <p:nvSpPr>
          <p:cNvPr id="3" name="Slide Number Placeholder 2">
            <a:extLst>
              <a:ext uri="{FF2B5EF4-FFF2-40B4-BE49-F238E27FC236}">
                <a16:creationId xmlns:a16="http://schemas.microsoft.com/office/drawing/2014/main" id="{FA9F22FB-7439-41CF-438C-B7F6F09972E0}"/>
              </a:ext>
            </a:extLst>
          </p:cNvPr>
          <p:cNvSpPr>
            <a:spLocks noGrp="1"/>
          </p:cNvSpPr>
          <p:nvPr>
            <p:ph type="sldNum" sz="quarter" idx="12"/>
          </p:nvPr>
        </p:nvSpPr>
        <p:spPr/>
        <p:txBody>
          <a:bodyPr/>
          <a:lstStyle/>
          <a:p>
            <a:fld id="{7CD4A8CD-EAB6-4D22-9220-AD4C2B609027}" type="slidenum">
              <a:rPr lang="en-US" smtClean="0"/>
              <a:t>8</a:t>
            </a:fld>
            <a:endParaRPr lang="en-US"/>
          </a:p>
        </p:txBody>
      </p:sp>
      <p:grpSp>
        <p:nvGrpSpPr>
          <p:cNvPr id="32" name="Group 31">
            <a:extLst>
              <a:ext uri="{FF2B5EF4-FFF2-40B4-BE49-F238E27FC236}">
                <a16:creationId xmlns:a16="http://schemas.microsoft.com/office/drawing/2014/main" id="{773CB01F-F2CA-44ED-818F-464BB9452D46}"/>
              </a:ext>
            </a:extLst>
          </p:cNvPr>
          <p:cNvGrpSpPr/>
          <p:nvPr/>
        </p:nvGrpSpPr>
        <p:grpSpPr>
          <a:xfrm>
            <a:off x="1408261" y="1529951"/>
            <a:ext cx="9350419" cy="4359874"/>
            <a:chOff x="1072591" y="1599405"/>
            <a:chExt cx="9350419" cy="4359874"/>
          </a:xfrm>
        </p:grpSpPr>
        <p:sp>
          <p:nvSpPr>
            <p:cNvPr id="18" name="Rounded Rectangle 17">
              <a:extLst>
                <a:ext uri="{FF2B5EF4-FFF2-40B4-BE49-F238E27FC236}">
                  <a16:creationId xmlns:a16="http://schemas.microsoft.com/office/drawing/2014/main" id="{9AEE8E15-5398-3703-3E99-CCC94CE08977}"/>
                </a:ext>
              </a:extLst>
            </p:cNvPr>
            <p:cNvSpPr/>
            <p:nvPr/>
          </p:nvSpPr>
          <p:spPr>
            <a:xfrm>
              <a:off x="1072591" y="1599405"/>
              <a:ext cx="7041261" cy="1577621"/>
            </a:xfrm>
            <a:prstGeom prst="roundRect">
              <a:avLst/>
            </a:prstGeom>
            <a:solidFill>
              <a:schemeClr val="accent5">
                <a:lumMod val="40000"/>
                <a:lumOff val="60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ea typeface="+mn-ea"/>
                  <a:cs typeface="+mn-cs"/>
                </a:rPr>
                <a:t>Connectivity Constraints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ea typeface="+mn-ea"/>
                  <a:cs typeface="+mn-cs"/>
                </a:rPr>
                <a:t>Binary variable that stores connectivity information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ea typeface="+mn-ea"/>
                  <a:cs typeface="+mn-cs"/>
                </a:rPr>
                <a:t>Mixed Integer Formulation -&gt; exponential scaling</a:t>
              </a:r>
            </a:p>
          </p:txBody>
        </p:sp>
        <p:sp>
          <p:nvSpPr>
            <p:cNvPr id="22" name="TextBox 21">
              <a:extLst>
                <a:ext uri="{FF2B5EF4-FFF2-40B4-BE49-F238E27FC236}">
                  <a16:creationId xmlns:a16="http://schemas.microsoft.com/office/drawing/2014/main" id="{0D3E6F1E-1769-FA19-4413-66F884F65A39}"/>
                </a:ext>
              </a:extLst>
            </p:cNvPr>
            <p:cNvSpPr txBox="1"/>
            <p:nvPr/>
          </p:nvSpPr>
          <p:spPr>
            <a:xfrm>
              <a:off x="8113852" y="3422907"/>
              <a:ext cx="2309158" cy="830997"/>
            </a:xfrm>
            <a:prstGeom prst="rect">
              <a:avLst/>
            </a:prstGeom>
            <a:noFill/>
          </p:spPr>
          <p:txBody>
            <a:bodyPr wrap="none" rtlCol="0">
              <a:spAutoFit/>
            </a:bodyPr>
            <a:lstStyle/>
            <a:p>
              <a:r>
                <a:rPr lang="en-US" sz="2400" b="1" dirty="0">
                  <a:solidFill>
                    <a:srgbClr val="FF0000"/>
                  </a:solidFill>
                  <a:cs typeface="Apple Chancery" panose="03020702040506060504" pitchFamily="66" charset="-79"/>
                </a:rPr>
                <a:t>Computationally</a:t>
              </a:r>
            </a:p>
            <a:p>
              <a:r>
                <a:rPr lang="en-US" sz="2400" b="1" dirty="0">
                  <a:solidFill>
                    <a:srgbClr val="FF0000"/>
                  </a:solidFill>
                  <a:cs typeface="Apple Chancery" panose="03020702040506060504" pitchFamily="66" charset="-79"/>
                </a:rPr>
                <a:t>Intractable!!</a:t>
              </a:r>
              <a:endParaRPr lang="en-US" b="1" dirty="0">
                <a:solidFill>
                  <a:srgbClr val="FF0000"/>
                </a:solidFill>
                <a:cs typeface="APPLE CHANCERY" panose="03020702040506060504" pitchFamily="66" charset="-79"/>
              </a:endParaRPr>
            </a:p>
          </p:txBody>
        </p:sp>
        <p:sp>
          <p:nvSpPr>
            <p:cNvPr id="19" name="Rounded Rectangle 18">
              <a:extLst>
                <a:ext uri="{FF2B5EF4-FFF2-40B4-BE49-F238E27FC236}">
                  <a16:creationId xmlns:a16="http://schemas.microsoft.com/office/drawing/2014/main" id="{8DB72A1D-A27B-81A1-CCA8-019DEB80F985}"/>
                </a:ext>
              </a:extLst>
            </p:cNvPr>
            <p:cNvSpPr/>
            <p:nvPr/>
          </p:nvSpPr>
          <p:spPr>
            <a:xfrm>
              <a:off x="1072592" y="4381658"/>
              <a:ext cx="7041260" cy="1577621"/>
            </a:xfrm>
            <a:prstGeom prst="roundRect">
              <a:avLst/>
            </a:prstGeom>
            <a:solidFill>
              <a:schemeClr val="bg1">
                <a:lumMod val="95000"/>
              </a:scheme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ea typeface="+mn-ea"/>
                  <a:cs typeface="+mn-cs"/>
                </a:rPr>
                <a:t>Stochastic Disturbances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ea typeface="+mn-ea"/>
                  <a:cs typeface="+mn-cs"/>
                </a:rPr>
                <a:t>Chance Constraints with probability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ea typeface="+mn-ea"/>
                  <a:cs typeface="+mn-cs"/>
                </a:rPr>
                <a:t>Nonconvex &amp; computationally intractable</a:t>
              </a:r>
            </a:p>
          </p:txBody>
        </p:sp>
        <p:cxnSp>
          <p:nvCxnSpPr>
            <p:cNvPr id="27" name="Elbow Connector 26">
              <a:extLst>
                <a:ext uri="{FF2B5EF4-FFF2-40B4-BE49-F238E27FC236}">
                  <a16:creationId xmlns:a16="http://schemas.microsoft.com/office/drawing/2014/main" id="{41E371BF-4C3E-2E77-693E-B0CB4A55485D}"/>
                </a:ext>
              </a:extLst>
            </p:cNvPr>
            <p:cNvCxnSpPr>
              <a:cxnSpLocks/>
              <a:stCxn id="18" idx="3"/>
              <a:endCxn id="22" idx="0"/>
            </p:cNvCxnSpPr>
            <p:nvPr/>
          </p:nvCxnSpPr>
          <p:spPr>
            <a:xfrm>
              <a:off x="8113852" y="2388216"/>
              <a:ext cx="1154579" cy="1034691"/>
            </a:xfrm>
            <a:prstGeom prst="bentConnector2">
              <a:avLst/>
            </a:prstGeom>
            <a:noFill/>
            <a:ln w="34925"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28" name="Elbow Connector 27">
              <a:extLst>
                <a:ext uri="{FF2B5EF4-FFF2-40B4-BE49-F238E27FC236}">
                  <a16:creationId xmlns:a16="http://schemas.microsoft.com/office/drawing/2014/main" id="{F5FBCEEE-1340-65E6-950E-6B74E5866BFE}"/>
                </a:ext>
              </a:extLst>
            </p:cNvPr>
            <p:cNvCxnSpPr>
              <a:cxnSpLocks/>
              <a:stCxn id="19" idx="3"/>
              <a:endCxn id="22" idx="2"/>
            </p:cNvCxnSpPr>
            <p:nvPr/>
          </p:nvCxnSpPr>
          <p:spPr>
            <a:xfrm flipV="1">
              <a:off x="8113852" y="4253904"/>
              <a:ext cx="1154579" cy="916565"/>
            </a:xfrm>
            <a:prstGeom prst="bentConnector2">
              <a:avLst/>
            </a:prstGeom>
            <a:noFill/>
            <a:ln w="34925"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pic>
        <p:nvPicPr>
          <p:cNvPr id="5" name="Picture 4">
            <a:extLst>
              <a:ext uri="{FF2B5EF4-FFF2-40B4-BE49-F238E27FC236}">
                <a16:creationId xmlns:a16="http://schemas.microsoft.com/office/drawing/2014/main" id="{C30C3336-0553-4061-E502-FF1AA571DE0A}"/>
              </a:ext>
            </a:extLst>
          </p:cNvPr>
          <p:cNvPicPr>
            <a:picLocks noChangeAspect="1"/>
          </p:cNvPicPr>
          <p:nvPr/>
        </p:nvPicPr>
        <p:blipFill>
          <a:blip r:embed="rId3"/>
          <a:stretch>
            <a:fillRect/>
          </a:stretch>
        </p:blipFill>
        <p:spPr>
          <a:xfrm>
            <a:off x="5670550" y="4993064"/>
            <a:ext cx="850900" cy="215900"/>
          </a:xfrm>
          <a:prstGeom prst="rect">
            <a:avLst/>
          </a:prstGeom>
        </p:spPr>
      </p:pic>
    </p:spTree>
    <p:extLst>
      <p:ext uri="{BB962C8B-B14F-4D97-AF65-F5344CB8AC3E}">
        <p14:creationId xmlns:p14="http://schemas.microsoft.com/office/powerpoint/2010/main" val="520997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0D6D9-C638-3D1A-6272-F580F3CDA031}"/>
            </a:ext>
          </a:extLst>
        </p:cNvPr>
        <p:cNvGrpSpPr/>
        <p:nvPr/>
      </p:nvGrpSpPr>
      <p:grpSpPr>
        <a:xfrm>
          <a:off x="0" y="0"/>
          <a:ext cx="0" cy="0"/>
          <a:chOff x="0" y="0"/>
          <a:chExt cx="0" cy="0"/>
        </a:xfrm>
      </p:grpSpPr>
      <p:sp>
        <p:nvSpPr>
          <p:cNvPr id="22" name="Rounded Rectangle 21">
            <a:extLst>
              <a:ext uri="{FF2B5EF4-FFF2-40B4-BE49-F238E27FC236}">
                <a16:creationId xmlns:a16="http://schemas.microsoft.com/office/drawing/2014/main" id="{2EB8FFFE-A9FA-CA33-B621-22C8BC74DF88}"/>
              </a:ext>
            </a:extLst>
          </p:cNvPr>
          <p:cNvSpPr/>
          <p:nvPr/>
        </p:nvSpPr>
        <p:spPr>
          <a:xfrm>
            <a:off x="2211260" y="2019786"/>
            <a:ext cx="3552940" cy="848128"/>
          </a:xfrm>
          <a:prstGeom prst="roundRect">
            <a:avLst/>
          </a:prstGeom>
          <a:solidFill>
            <a:schemeClr val="accent6">
              <a:lumMod val="40000"/>
              <a:lumOff val="60000"/>
              <a:alpha val="2312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170CC5-E2B1-7C31-3C85-57EB533677D3}"/>
              </a:ext>
            </a:extLst>
          </p:cNvPr>
          <p:cNvSpPr>
            <a:spLocks noGrp="1"/>
          </p:cNvSpPr>
          <p:nvPr>
            <p:ph type="title"/>
          </p:nvPr>
        </p:nvSpPr>
        <p:spPr/>
        <p:txBody>
          <a:bodyPr/>
          <a:lstStyle/>
          <a:p>
            <a:r>
              <a:rPr lang="en-US" dirty="0"/>
              <a:t>Contribution</a:t>
            </a:r>
          </a:p>
        </p:txBody>
      </p:sp>
      <p:sp>
        <p:nvSpPr>
          <p:cNvPr id="3" name="Slide Number Placeholder 2">
            <a:extLst>
              <a:ext uri="{FF2B5EF4-FFF2-40B4-BE49-F238E27FC236}">
                <a16:creationId xmlns:a16="http://schemas.microsoft.com/office/drawing/2014/main" id="{EE02F058-576E-FA42-D55B-2D602F4F085C}"/>
              </a:ext>
            </a:extLst>
          </p:cNvPr>
          <p:cNvSpPr>
            <a:spLocks noGrp="1"/>
          </p:cNvSpPr>
          <p:nvPr>
            <p:ph type="sldNum" sz="quarter" idx="12"/>
          </p:nvPr>
        </p:nvSpPr>
        <p:spPr/>
        <p:txBody>
          <a:bodyPr/>
          <a:lstStyle/>
          <a:p>
            <a:fld id="{7CD4A8CD-EAB6-4D22-9220-AD4C2B609027}" type="slidenum">
              <a:rPr lang="en-US" smtClean="0"/>
              <a:t>9</a:t>
            </a:fld>
            <a:endParaRPr lang="en-US"/>
          </a:p>
        </p:txBody>
      </p:sp>
      <p:sp>
        <p:nvSpPr>
          <p:cNvPr id="6" name="TextBox 5">
            <a:extLst>
              <a:ext uri="{FF2B5EF4-FFF2-40B4-BE49-F238E27FC236}">
                <a16:creationId xmlns:a16="http://schemas.microsoft.com/office/drawing/2014/main" id="{FAC25413-F611-E715-740F-49A1A614BBFA}"/>
              </a:ext>
            </a:extLst>
          </p:cNvPr>
          <p:cNvSpPr txBox="1"/>
          <p:nvPr/>
        </p:nvSpPr>
        <p:spPr>
          <a:xfrm>
            <a:off x="1041721" y="1072882"/>
            <a:ext cx="5777351" cy="461665"/>
          </a:xfrm>
          <a:prstGeom prst="rect">
            <a:avLst/>
          </a:prstGeom>
          <a:noFill/>
        </p:spPr>
        <p:txBody>
          <a:bodyPr wrap="none" rtlCol="0">
            <a:spAutoFit/>
          </a:bodyPr>
          <a:lstStyle/>
          <a:p>
            <a:r>
              <a:rPr lang="en-US" sz="2400" u="sng" dirty="0"/>
              <a:t>Scenario Approximation of chance constraint</a:t>
            </a:r>
          </a:p>
        </p:txBody>
      </p:sp>
      <p:sp>
        <p:nvSpPr>
          <p:cNvPr id="15" name="Arc 14">
            <a:extLst>
              <a:ext uri="{FF2B5EF4-FFF2-40B4-BE49-F238E27FC236}">
                <a16:creationId xmlns:a16="http://schemas.microsoft.com/office/drawing/2014/main" id="{CC32C3CF-F8C8-3A23-CE5D-56CCF8CBA6EF}"/>
              </a:ext>
            </a:extLst>
          </p:cNvPr>
          <p:cNvSpPr/>
          <p:nvPr/>
        </p:nvSpPr>
        <p:spPr>
          <a:xfrm rot="16365348">
            <a:off x="5328476" y="1733364"/>
            <a:ext cx="677498" cy="693141"/>
          </a:xfrm>
          <a:prstGeom prst="arc">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a:extLst>
              <a:ext uri="{FF2B5EF4-FFF2-40B4-BE49-F238E27FC236}">
                <a16:creationId xmlns:a16="http://schemas.microsoft.com/office/drawing/2014/main" id="{F4488451-A6CD-7EB9-E670-6C5B05B65834}"/>
              </a:ext>
            </a:extLst>
          </p:cNvPr>
          <p:cNvGrpSpPr/>
          <p:nvPr/>
        </p:nvGrpSpPr>
        <p:grpSpPr>
          <a:xfrm>
            <a:off x="1701418" y="1558121"/>
            <a:ext cx="5102458" cy="1228343"/>
            <a:chOff x="4148115" y="2055035"/>
            <a:chExt cx="5102458" cy="1228343"/>
          </a:xfrm>
        </p:grpSpPr>
        <p:pic>
          <p:nvPicPr>
            <p:cNvPr id="17" name="Picture 16">
              <a:extLst>
                <a:ext uri="{FF2B5EF4-FFF2-40B4-BE49-F238E27FC236}">
                  <a16:creationId xmlns:a16="http://schemas.microsoft.com/office/drawing/2014/main" id="{2F33C754-CCB5-CD49-BCE9-BE623B0EEA0D}"/>
                </a:ext>
              </a:extLst>
            </p:cNvPr>
            <p:cNvPicPr>
              <a:picLocks noChangeAspect="1"/>
            </p:cNvPicPr>
            <p:nvPr/>
          </p:nvPicPr>
          <p:blipFill>
            <a:blip r:embed="rId3"/>
            <a:stretch>
              <a:fillRect/>
            </a:stretch>
          </p:blipFill>
          <p:spPr>
            <a:xfrm>
              <a:off x="4148115" y="2140378"/>
              <a:ext cx="3797300" cy="1143000"/>
            </a:xfrm>
            <a:prstGeom prst="rect">
              <a:avLst/>
            </a:prstGeom>
          </p:spPr>
        </p:pic>
        <p:sp>
          <p:nvSpPr>
            <p:cNvPr id="13" name="TextBox 12">
              <a:extLst>
                <a:ext uri="{FF2B5EF4-FFF2-40B4-BE49-F238E27FC236}">
                  <a16:creationId xmlns:a16="http://schemas.microsoft.com/office/drawing/2014/main" id="{6F440697-138A-185F-42E1-7DCA1F402CE3}"/>
                </a:ext>
              </a:extLst>
            </p:cNvPr>
            <p:cNvSpPr txBox="1"/>
            <p:nvPr/>
          </p:nvSpPr>
          <p:spPr>
            <a:xfrm>
              <a:off x="8180024" y="2055035"/>
              <a:ext cx="1070549" cy="369332"/>
            </a:xfrm>
            <a:prstGeom prst="rect">
              <a:avLst/>
            </a:prstGeom>
            <a:noFill/>
          </p:spPr>
          <p:txBody>
            <a:bodyPr wrap="none" rtlCol="0">
              <a:spAutoFit/>
            </a:bodyPr>
            <a:lstStyle/>
            <a:p>
              <a:r>
                <a:rPr lang="en-US" dirty="0"/>
                <a:t>tolerance</a:t>
              </a:r>
            </a:p>
          </p:txBody>
        </p:sp>
        <p:sp>
          <p:nvSpPr>
            <p:cNvPr id="14" name="Rounded Rectangle 13">
              <a:extLst>
                <a:ext uri="{FF2B5EF4-FFF2-40B4-BE49-F238E27FC236}">
                  <a16:creationId xmlns:a16="http://schemas.microsoft.com/office/drawing/2014/main" id="{8EB692D6-28B0-E724-88F2-1F7A53070147}"/>
                </a:ext>
              </a:extLst>
            </p:cNvPr>
            <p:cNvSpPr/>
            <p:nvPr/>
          </p:nvSpPr>
          <p:spPr>
            <a:xfrm>
              <a:off x="7695623" y="2570580"/>
              <a:ext cx="249792" cy="40762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E6C1F8B3-F9E0-6712-BDE3-F864CC7809B3}"/>
              </a:ext>
            </a:extLst>
          </p:cNvPr>
          <p:cNvSpPr txBox="1"/>
          <p:nvPr/>
        </p:nvSpPr>
        <p:spPr>
          <a:xfrm>
            <a:off x="6776433" y="2120684"/>
            <a:ext cx="4162550" cy="646331"/>
          </a:xfrm>
          <a:prstGeom prst="rect">
            <a:avLst/>
          </a:prstGeom>
          <a:noFill/>
        </p:spPr>
        <p:txBody>
          <a:bodyPr wrap="none" rtlCol="0">
            <a:spAutoFit/>
          </a:bodyPr>
          <a:lstStyle/>
          <a:p>
            <a:pPr marL="285750" indent="-285750">
              <a:buFont typeface="Arial" panose="020B0604020202020204" pitchFamily="34" charset="0"/>
              <a:buChar char="•"/>
            </a:pPr>
            <a:r>
              <a:rPr lang="en-US" dirty="0"/>
              <a:t>Feasible set can be Nonconvex</a:t>
            </a:r>
          </a:p>
          <a:p>
            <a:pPr marL="285750" indent="-285750">
              <a:buFont typeface="Arial" panose="020B0604020202020204" pitchFamily="34" charset="0"/>
              <a:buChar char="•"/>
            </a:pPr>
            <a:r>
              <a:rPr lang="en-US" dirty="0"/>
              <a:t>Even when convex, difficult to compute</a:t>
            </a:r>
          </a:p>
        </p:txBody>
      </p:sp>
      <p:cxnSp>
        <p:nvCxnSpPr>
          <p:cNvPr id="26" name="Straight Arrow Connector 25">
            <a:extLst>
              <a:ext uri="{FF2B5EF4-FFF2-40B4-BE49-F238E27FC236}">
                <a16:creationId xmlns:a16="http://schemas.microsoft.com/office/drawing/2014/main" id="{DFAF6A5E-BD11-283B-3C58-8FE586FE32BB}"/>
              </a:ext>
            </a:extLst>
          </p:cNvPr>
          <p:cNvCxnSpPr>
            <a:stCxn id="22" idx="3"/>
            <a:endCxn id="23" idx="1"/>
          </p:cNvCxnSpPr>
          <p:nvPr/>
        </p:nvCxnSpPr>
        <p:spPr>
          <a:xfrm>
            <a:off x="5764200" y="2443850"/>
            <a:ext cx="101223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842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31.2336"/>
  <p:tag name="ORIGINALWIDTH" val="325.4593"/>
  <p:tag name="OUTPUTTYPE" val="PNG"/>
  <p:tag name="IGUANATEXVERSION" val="160"/>
  <p:tag name="LATEXADDIN" val="\documentclass{article}&#10;\usepackage{amsmath}&#10;\usepackage{amsfonts}&#10;\usepackage{amssymb}&#10;\usepackage{amstext}&#10;\pagestyle{empty}&#10;\begin{document}&#10;&#10;$r_{1, max}^{con}$&#10;&#10;&#10;\end{document}"/>
  <p:tag name="IGUANATEXSIZE" val="20"/>
  <p:tag name="IGUANATEXCURSOR" val="147"/>
  <p:tag name="TRANSPARENCY" val="True"/>
  <p:tag name="LATEXENGINEID" val="0"/>
  <p:tag name="TEMPFOLDER" val=".\"/>
  <p:tag name="LATEXFORMHEIGHT" val="320"/>
  <p:tag name="LATEXFORMWIDTH" val="385"/>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308.2115"/>
  <p:tag name="ORIGINALWIDTH" val="2888.639"/>
  <p:tag name="OUTPUTTYPE" val="PNG"/>
  <p:tag name="IGUANATEXVERSION" val="160"/>
  <p:tag name="LATEXADDIN" val="\documentclass{article}&#10;\usepackage{amsmath}&#10;\pagestyle{empty}&#10;\begin{document}&#10;&#10;\begin{align*}&#10;&amp;\iff \int_0^{t_f} [max\{0, l(x(t), u(t)\}^2 + h(x(t), u(t))^2] dt = 0&#10;\end{align*}&#10;&#10;&#10;\end{document}"/>
  <p:tag name="IGUANATEXSIZE" val="16"/>
  <p:tag name="IGUANATEXCURSOR" val="125"/>
  <p:tag name="TRANSPARENCY" val="True"/>
  <p:tag name="LATEXENGINEID" val="0"/>
  <p:tag name="TEMPFOLDER" val=".\"/>
  <p:tag name="LATEXFORMHEIGHT" val="320"/>
  <p:tag name="LATEXFORMWIDTH" val="385"/>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135.358"/>
  <p:tag name="ORIGINALWIDTH" val="2880.39"/>
  <p:tag name="OUTPUTTYPE" val="PNG"/>
  <p:tag name="IGUANATEXVERSION" val="160"/>
  <p:tag name="LATEXADDIN" val="\documentclass{article}&#10;\usepackage{amsmath}&#10;\usepackage{amssymb}&#10;\usepackage{amstext}&#10;\pagestyle{empty}&#10;\begin{document}&#10;&#10;\begin{subequations}&#10;    \begin{align}&#10;        \underset{u, p}{\min} \quad &amp; J(x, u),\\&#10;        \textrm{s.t.} \quad&#10;        &amp;  \dot{x}(t) = f(t, x(t), u(t)),\\&#10;        &amp; C(x(t), u(t)) \leq 0,\\&#10;        &amp; g(x(t), u(t)) \leq 0,\\&#10;        &amp; x(t_0) - x_0 = 0,\\&#10;        &amp; x(t_f) - x_f = 0&#10;    \end{align}&#10;\end{subequations}&#10;&#10;&#10;&#10;\end{document}"/>
  <p:tag name="IGUANATEXSIZE" val="16"/>
  <p:tag name="IGUANATEXCURSOR" val="333"/>
  <p:tag name="TRANSPARENCY" val="True"/>
  <p:tag name="LATEXENGINEID" val="0"/>
  <p:tag name="TEMPFOLDER" val=".\"/>
  <p:tag name="LATEXFORMHEIGHT" val="489.75"/>
  <p:tag name="LATEXFORMWIDTH" val="559.5"/>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52.681"/>
  <p:tag name="OUTPUTTYPE" val="PNG"/>
  <p:tag name="IGUANATEXVERSION" val="160"/>
  <p:tag name="LATEXADDIN" val="\documentclass{article}&#10;\usepackage{amsmath}&#10;\pagestyle{empty}&#10;\begin{document}&#10;&#10;$l(x, u) \leq 0$&#10;&#10;&#10;\end{document}"/>
  <p:tag name="IGUANATEXSIZE" val="16"/>
  <p:tag name="IGUANATEXCURSOR" val="97"/>
  <p:tag name="TRANSPARENCY" val="True"/>
  <p:tag name="LATEXENGINEID" val="0"/>
  <p:tag name="TEMPFOLDER" val=".\"/>
  <p:tag name="LATEXFORMHEIGHT" val="320"/>
  <p:tag name="LATEXFORMWIDTH" val="385"/>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83.4271"/>
  <p:tag name="OUTPUTTYPE" val="PNG"/>
  <p:tag name="IGUANATEXVERSION" val="160"/>
  <p:tag name="LATEXADDIN" val="\documentclass{article}&#10;\usepackage{amsmath}&#10;\pagestyle{empty}&#10;\begin{document}&#10;&#10;$h(x, u) = 0$&#10;&#10;&#10;\end{document}"/>
  <p:tag name="IGUANATEXSIZE" val="16"/>
  <p:tag name="IGUANATEXCURSOR" val="94"/>
  <p:tag name="TRANSPARENCY" val="True"/>
  <p:tag name="LATEXENGINEID" val="0"/>
  <p:tag name="TEMPFOLDER" val=".\"/>
  <p:tag name="LATEXFORMHEIGHT" val="320"/>
  <p:tag name="LATEXFORMWIDTH" val="385"/>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135.358"/>
  <p:tag name="ORIGINALWIDTH" val="2880.39"/>
  <p:tag name="OUTPUTTYPE" val="PNG"/>
  <p:tag name="IGUANATEXVERSION" val="160"/>
  <p:tag name="LATEXADDIN" val="\documentclass{article}&#10;\usepackage{amsmath}&#10;\usepackage{amssymb}&#10;\usepackage{amstext}&#10;\pagestyle{empty}&#10;\begin{document}&#10;&#10;\begin{subequations}&#10;    \begin{align}&#10;        \underset{u, p}{\min} \quad &amp; J(x, u),\\&#10;        \textrm{s.t.} \quad&#10;        &amp;  \dot{x}(t) = f(t, x(t), u(t)),\\&#10;        &amp; C(x(t), u(t)) \leq 0,\\&#10;        &amp; g(x(t), u(t)) \leq 0,\\&#10;        &amp; x(t_0) - x_0 = 0,\\&#10;        &amp; x(t_f) - x_f = 0&#10;    \end{align}&#10;\end{subequations}&#10;&#10;&#10;&#10;\end{document}"/>
  <p:tag name="IGUANATEXSIZE" val="16"/>
  <p:tag name="IGUANATEXCURSOR" val="333"/>
  <p:tag name="TRANSPARENCY" val="True"/>
  <p:tag name="LATEXENGINEID" val="0"/>
  <p:tag name="TEMPFOLDER" val=".\"/>
  <p:tag name="LATEXFORMHEIGHT" val="489.75"/>
  <p:tag name="LATEXFORMWIDTH" val="559.5"/>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52.681"/>
  <p:tag name="OUTPUTTYPE" val="PNG"/>
  <p:tag name="IGUANATEXVERSION" val="160"/>
  <p:tag name="LATEXADDIN" val="\documentclass{article}&#10;\usepackage{amsmath}&#10;\pagestyle{empty}&#10;\begin{document}&#10;&#10;$l(x, u) \leq 0$&#10;&#10;&#10;\end{document}"/>
  <p:tag name="IGUANATEXSIZE" val="16"/>
  <p:tag name="IGUANATEXCURSOR" val="97"/>
  <p:tag name="TRANSPARENCY" val="True"/>
  <p:tag name="LATEXENGINEID" val="0"/>
  <p:tag name="TEMPFOLDER" val=".\"/>
  <p:tag name="LATEXFORMHEIGHT" val="320"/>
  <p:tag name="LATEXFORMWIDTH" val="385"/>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83.4271"/>
  <p:tag name="OUTPUTTYPE" val="PNG"/>
  <p:tag name="IGUANATEXVERSION" val="160"/>
  <p:tag name="LATEXADDIN" val="\documentclass{article}&#10;\usepackage{amsmath}&#10;\pagestyle{empty}&#10;\begin{document}&#10;&#10;$h(x, u) = 0$&#10;&#10;&#10;\end{document}"/>
  <p:tag name="IGUANATEXSIZE" val="16"/>
  <p:tag name="IGUANATEXCURSOR" val="94"/>
  <p:tag name="TRANSPARENCY" val="True"/>
  <p:tag name="LATEXENGINEID" val="0"/>
  <p:tag name="TEMPFOLDER" val=".\"/>
  <p:tag name="LATEXFORMHEIGHT" val="320"/>
  <p:tag name="LATEXFORMWIDTH" val="38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07.9865"/>
  <p:tag name="ORIGINALWIDTH" val="130.4837"/>
  <p:tag name="OUTPUTTYPE" val="PNG"/>
  <p:tag name="IGUANATEXVERSION" val="160"/>
  <p:tag name="LATEXADDIN" val="\documentclass{article}&#10;\usepackage{amsmath}&#10;\usepackage{amsfonts}&#10;\usepackage{amssymb}&#10;\usepackage{amstext}&#10;\pagestyle{empty}&#10;\begin{document}&#10;&#10;$A_1$&#10;&#10;&#10;\end{document}"/>
  <p:tag name="IGUANATEXSIZE" val="20"/>
  <p:tag name="IGUANATEXCURSOR" val="149"/>
  <p:tag name="TRANSPARENCY" val="True"/>
  <p:tag name="LATEXENGINEID" val="0"/>
  <p:tag name="TEMPFOLDER" val=".\"/>
  <p:tag name="LATEXFORMHEIGHT" val="320"/>
  <p:tag name="LATEXFORMWIDTH" val="385"/>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07.9865"/>
  <p:tag name="ORIGINALWIDTH" val="133.4833"/>
  <p:tag name="OUTPUTTYPE" val="PNG"/>
  <p:tag name="IGUANATEXVERSION" val="160"/>
  <p:tag name="LATEXADDIN" val="\documentclass{article}&#10;\usepackage{amsmath}&#10;\usepackage{amsfonts}&#10;\usepackage{amssymb}&#10;\usepackage{amstext}&#10;\pagestyle{empty}&#10;\begin{document}&#10;&#10;$A_2$&#10;&#10;&#10;\end{document}"/>
  <p:tag name="IGUANATEXSIZE" val="20"/>
  <p:tag name="IGUANATEXCURSOR" val="149"/>
  <p:tag name="TRANSPARENCY" val="True"/>
  <p:tag name="LATEXENGINEID" val="0"/>
  <p:tag name="TEMPFOLDER" val=".\"/>
  <p:tag name="LATEXFORMHEIGHT" val="320"/>
  <p:tag name="LATEXFORMWIDTH" val="385"/>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09.4863"/>
  <p:tag name="ORIGINALWIDTH" val="134.2332"/>
  <p:tag name="OUTPUTTYPE" val="PNG"/>
  <p:tag name="IGUANATEXVERSION" val="160"/>
  <p:tag name="LATEXADDIN" val="\documentclass{article}&#10;\usepackage{amsmath}&#10;\usepackage{amsfonts}&#10;\usepackage{amssymb}&#10;\usepackage{amstext}&#10;\pagestyle{empty}&#10;\begin{document}&#10;&#10;$A_3$&#10;&#10;&#10;\end{document}"/>
  <p:tag name="IGUANATEXSIZE" val="20"/>
  <p:tag name="IGUANATEXCURSOR" val="149"/>
  <p:tag name="TRANSPARENCY" val="True"/>
  <p:tag name="LATEXENGINEID" val="0"/>
  <p:tag name="TEMPFOLDER" val=".\"/>
  <p:tag name="LATEXFORMHEIGHT" val="320"/>
  <p:tag name="LATEXFORMWIDTH" val="385"/>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31.2336"/>
  <p:tag name="ORIGINALWIDTH" val="325.4593"/>
  <p:tag name="OUTPUTTYPE" val="PNG"/>
  <p:tag name="IGUANATEXVERSION" val="160"/>
  <p:tag name="LATEXADDIN" val="\documentclass{article}&#10;\usepackage{amsmath}&#10;\usepackage{amsfonts}&#10;\usepackage{amssymb}&#10;\usepackage{amstext}&#10;\pagestyle{empty}&#10;\begin{document}&#10;&#10;$r_{3, max}^{con}$&#10;&#10;&#10;\end{document}"/>
  <p:tag name="IGUANATEXSIZE" val="20"/>
  <p:tag name="IGUANATEXCURSOR" val="147"/>
  <p:tag name="TRANSPARENCY" val="True"/>
  <p:tag name="LATEXENGINEID" val="0"/>
  <p:tag name="TEMPFOLDER" val=".\"/>
  <p:tag name="LATEXFORMHEIGHT" val="320"/>
  <p:tag name="LATEXFORMWIDTH" val="385"/>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135.358"/>
  <p:tag name="ORIGINALWIDTH" val="2880.39"/>
  <p:tag name="OUTPUTTYPE" val="PNG"/>
  <p:tag name="IGUANATEXVERSION" val="160"/>
  <p:tag name="LATEXADDIN" val="\documentclass{article}&#10;\usepackage{amsmath}&#10;\usepackage{amssymb}&#10;\usepackage{amstext}&#10;\pagestyle{empty}&#10;\begin{document}&#10;&#10;\begin{subequations}&#10;    \begin{align}&#10;        \underset{u, p}{\min} \quad &amp; J(x, u),\\&#10;        \textrm{s.t.} \quad&#10;        &amp;  \dot{x}(t) = f(t, x(t), u(t)),\\&#10;        &amp; C(x(t), u(t)) \leq 0,\\&#10;        &amp; g(x(t), u(t)) \leq 0,\\&#10;        &amp; x(t_0) - x_0 = 0,\\&#10;        &amp; x(t_f) - x_f = 0&#10;    \end{align}&#10;\end{subequations}&#10;&#10;&#10;&#10;\end{document}"/>
  <p:tag name="IGUANATEXSIZE" val="16"/>
  <p:tag name="IGUANATEXCURSOR" val="333"/>
  <p:tag name="TRANSPARENCY" val="True"/>
  <p:tag name="LATEXENGINEID" val="0"/>
  <p:tag name="TEMPFOLDER" val=".\"/>
  <p:tag name="LATEXFORMHEIGHT" val="489.75"/>
  <p:tag name="LATEXFORMWIDTH" val="559.5"/>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52.681"/>
  <p:tag name="OUTPUTTYPE" val="PNG"/>
  <p:tag name="IGUANATEXVERSION" val="160"/>
  <p:tag name="LATEXADDIN" val="\documentclass{article}&#10;\usepackage{amsmath}&#10;\pagestyle{empty}&#10;\begin{document}&#10;&#10;$l(x, u) \leq 0$&#10;&#10;&#10;\end{document}"/>
  <p:tag name="IGUANATEXSIZE" val="16"/>
  <p:tag name="IGUANATEXCURSOR" val="97"/>
  <p:tag name="TRANSPARENCY" val="True"/>
  <p:tag name="LATEXENGINEID" val="0"/>
  <p:tag name="TEMPFOLDER" val=".\"/>
  <p:tag name="LATEXFORMHEIGHT" val="320"/>
  <p:tag name="LATEXFORMWIDTH" val="385"/>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583.4271"/>
  <p:tag name="OUTPUTTYPE" val="PNG"/>
  <p:tag name="IGUANATEXVERSION" val="160"/>
  <p:tag name="LATEXADDIN" val="\documentclass{article}&#10;\usepackage{amsmath}&#10;\pagestyle{empty}&#10;\begin{document}&#10;&#10;$h(x, u) = 0$&#10;&#10;&#10;\end{document}"/>
  <p:tag name="IGUANATEXSIZE" val="16"/>
  <p:tag name="IGUANATEXCURSOR" val="94"/>
  <p:tag name="TRANSPARENCY" val="True"/>
  <p:tag name="LATEXENGINEID" val="0"/>
  <p:tag name="TEMPFOLDER" val=".\"/>
  <p:tag name="LATEXFORMHEIGHT" val="320"/>
  <p:tag name="LATEXFORMWIDTH" val="385"/>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30.4837"/>
  <p:tag name="ORIGINALWIDTH" val="2460.443"/>
  <p:tag name="OUTPUTTYPE" val="PNG"/>
  <p:tag name="IGUANATEXVERSION" val="160"/>
  <p:tag name="LATEXADDIN" val="\documentclass{article}&#10;\usepackage{amsmath}&#10;\pagestyle{empty}&#10;\begin{document}&#10;&#10;&#10;\begin{align*}&#10; &amp; l(x(t), u(t)) \leq 0, ~h(x(t), u(t)) = 0, ~ \forall t \in [0, t_f]&#10;\end{align*}&#10;&#10;\end{document}"/>
  <p:tag name="IGUANATEXSIZE" val="16"/>
  <p:tag name="IGUANATEXCURSOR" val="123"/>
  <p:tag name="TRANSPARENCY" val="True"/>
  <p:tag name="LATEXENGINEID" val="0"/>
  <p:tag name="TEMPFOLDER" val=".\"/>
  <p:tag name="LATEXFORMHEIGHT" val="320"/>
  <p:tag name="LATEXFORMWIDTH" val="385"/>
  <p:tag name="LATEXFORMWRAP" val="True"/>
  <p:tag name="BITMAPVECTOR" val="0"/>
</p:tagLst>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31103</TotalTime>
  <Words>729</Words>
  <Application>Microsoft Macintosh PowerPoint</Application>
  <PresentationFormat>Widescreen</PresentationFormat>
  <Paragraphs>177</Paragraphs>
  <Slides>25</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Apple Chancery</vt:lpstr>
      <vt:lpstr>Apple Chancery</vt:lpstr>
      <vt:lpstr>Aptos</vt:lpstr>
      <vt:lpstr>Arial</vt:lpstr>
      <vt:lpstr>Avenir Next LT Pro Light</vt:lpstr>
      <vt:lpstr>Calibri</vt:lpstr>
      <vt:lpstr>Calibri Light</vt:lpstr>
      <vt:lpstr>Cambria Math</vt:lpstr>
      <vt:lpstr>LM Roman 9</vt:lpstr>
      <vt:lpstr>Office Theme</vt:lpstr>
      <vt:lpstr>Sequential Convex Programming for Stochastic Multi-agent Systems with connectivity constraints</vt:lpstr>
      <vt:lpstr>Motivation</vt:lpstr>
      <vt:lpstr>Problem Statement</vt:lpstr>
      <vt:lpstr>Problem Statement</vt:lpstr>
      <vt:lpstr>Problem Statement</vt:lpstr>
      <vt:lpstr>Problem Statement</vt:lpstr>
      <vt:lpstr>Stochastic Optimal Control Problem</vt:lpstr>
      <vt:lpstr>Challenges</vt:lpstr>
      <vt:lpstr>Contribution</vt:lpstr>
      <vt:lpstr>Contribution</vt:lpstr>
      <vt:lpstr>Contribution</vt:lpstr>
      <vt:lpstr>Contribution</vt:lpstr>
      <vt:lpstr>Contribution</vt:lpstr>
      <vt:lpstr>Contribution</vt:lpstr>
      <vt:lpstr>Contribution</vt:lpstr>
      <vt:lpstr>Contribution</vt:lpstr>
      <vt:lpstr>Formulation: Connectivity Constraint</vt:lpstr>
      <vt:lpstr>Formulation: Connectivity Constraint</vt:lpstr>
      <vt:lpstr>Future Work</vt:lpstr>
      <vt:lpstr>Acknowledgements</vt:lpstr>
      <vt:lpstr>PowerPoint Presentation</vt:lpstr>
      <vt:lpstr>Formulation</vt:lpstr>
      <vt:lpstr>Solution Approach: CT-SCvx</vt:lpstr>
      <vt:lpstr>Solution Approach: CT-SCvx</vt:lpstr>
      <vt:lpstr>Solution Approach: CT-SCvx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Characterizing collaboration dynamics in small teams in the classroom</dc:title>
  <dc:creator>Rachel D</dc:creator>
  <cp:lastModifiedBy>Aman Tiwary</cp:lastModifiedBy>
  <cp:revision>260</cp:revision>
  <cp:lastPrinted>2023-10-27T05:32:19Z</cp:lastPrinted>
  <dcterms:created xsi:type="dcterms:W3CDTF">2023-10-16T17:57:36Z</dcterms:created>
  <dcterms:modified xsi:type="dcterms:W3CDTF">2025-12-19T23:04:33Z</dcterms:modified>
</cp:coreProperties>
</file>